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8" r:id="rId3"/>
    <p:sldId id="301" r:id="rId4"/>
    <p:sldId id="259" r:id="rId5"/>
    <p:sldId id="294" r:id="rId6"/>
    <p:sldId id="262" r:id="rId7"/>
    <p:sldId id="260" r:id="rId8"/>
    <p:sldId id="261" r:id="rId9"/>
    <p:sldId id="295" r:id="rId10"/>
    <p:sldId id="270" r:id="rId11"/>
    <p:sldId id="303" r:id="rId12"/>
    <p:sldId id="316" r:id="rId13"/>
    <p:sldId id="318" r:id="rId14"/>
    <p:sldId id="311" r:id="rId15"/>
    <p:sldId id="312" r:id="rId16"/>
    <p:sldId id="263" r:id="rId17"/>
    <p:sldId id="302" r:id="rId18"/>
    <p:sldId id="313" r:id="rId19"/>
    <p:sldId id="314" r:id="rId20"/>
    <p:sldId id="304" r:id="rId21"/>
    <p:sldId id="317" r:id="rId22"/>
    <p:sldId id="310" r:id="rId23"/>
    <p:sldId id="282" r:id="rId24"/>
    <p:sldId id="283" r:id="rId25"/>
    <p:sldId id="284" r:id="rId2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pida Kleanthous" initials="EK" lastIdx="2" clrIdx="0">
    <p:extLst>
      <p:ext uri="{19B8F6BF-5375-455C-9EA6-DF929625EA0E}">
        <p15:presenceInfo xmlns:p15="http://schemas.microsoft.com/office/powerpoint/2012/main" userId="S-1-5-21-3466503211-167815060-4279704636-51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8818C"/>
    <a:srgbClr val="4B67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338E6FC9-57BE-4E34-B1C0-845CFBFC9454}" type="datetimeFigureOut">
              <a:rPr lang="el-GR" smtClean="0"/>
              <a:t>29/9/2023</a:t>
            </a:fld>
            <a:endParaRPr lang="el-G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77552"/>
            <a:ext cx="5438775" cy="3909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31259"/>
            <a:ext cx="2946400" cy="49696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9688" y="9431259"/>
            <a:ext cx="2946400" cy="496967"/>
          </a:xfrm>
          <a:prstGeom prst="rect">
            <a:avLst/>
          </a:prstGeom>
        </p:spPr>
        <p:txBody>
          <a:bodyPr vert="horz" lIns="91440" tIns="45720" rIns="91440" bIns="45720" rtlCol="0" anchor="b"/>
          <a:lstStyle>
            <a:lvl1pPr algn="r">
              <a:defRPr sz="1200"/>
            </a:lvl1pPr>
          </a:lstStyle>
          <a:p>
            <a:fld id="{47E712C5-8E41-452B-94AE-D4C197FB296E}" type="slidenum">
              <a:rPr lang="el-GR" smtClean="0"/>
              <a:t>‹#›</a:t>
            </a:fld>
            <a:endParaRPr lang="el-GR"/>
          </a:p>
        </p:txBody>
      </p:sp>
    </p:spTree>
    <p:extLst>
      <p:ext uri="{BB962C8B-B14F-4D97-AF65-F5344CB8AC3E}">
        <p14:creationId xmlns:p14="http://schemas.microsoft.com/office/powerpoint/2010/main" val="253388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BC3B6690-51C6-4A2A-9F9C-998BE5529C58}" type="datetime1">
              <a:rPr lang="en-US" smtClean="0"/>
              <a:t>9/29/2023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8226AD30-72A7-44BA-BF98-2F539EDAAB9A}" type="datetime1">
              <a:rPr lang="en-US" smtClean="0"/>
              <a:t>9/29/2023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27ABBE84-7681-47AA-9350-B003CE83B83A}" type="datetime1">
              <a:rPr lang="en-US" smtClean="0"/>
              <a:t>9/29/2023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A0C5E13F-7915-4569-B085-7A1DC1CAC029}" type="datetime1">
              <a:rPr lang="en-US" smtClean="0"/>
              <a:t>9/29/2023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C53ECD37-2BBA-43AA-B2EA-73C837ADD1B9}" type="datetime1">
              <a:rPr lang="en-US" smtClean="0"/>
              <a:t>9/29/2023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791BCBD5-8EB8-4A69-85C1-E15E47BAC0D4}" type="datetime1">
              <a:rPr lang="en-US" smtClean="0"/>
              <a:t>9/29/2023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8A428CB-AC9A-4DE5-BAAA-0B591604F619}" type="datetime1">
              <a:rPr lang="en-US" smtClean="0"/>
              <a:t>9/29/2023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27E2466F-55D1-45FA-99E3-5887368E895F}" type="datetime1">
              <a:rPr lang="en-US" smtClean="0"/>
              <a:t>9/29/2023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4546F8D-B53E-4EC1-8752-76C3F220041B}" type="datetime1">
              <a:rPr lang="en-US" smtClean="0"/>
              <a:t>9/29/2023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0B6C3108-80D7-4F44-9E8C-E78FCF589C36}" type="datetime1">
              <a:rPr lang="en-US" smtClean="0"/>
              <a:t>9/29/2023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60905DEC-C939-460D-9A3B-EE052921E5AC}" type="datetime1">
              <a:rPr lang="en-US" smtClean="0"/>
              <a:t>9/29/2023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6357BBE4-CBCD-4322-82D3-D34CF33CF432}" type="datetime1">
              <a:rPr lang="en-US" smtClean="0"/>
              <a:t>9/29/2023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commissioner@informationcommissioner.gov.cy"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34DE-BD79-7E9B-59A5-56A4C7DDCC69}"/>
              </a:ext>
            </a:extLst>
          </p:cNvPr>
          <p:cNvSpPr>
            <a:spLocks noGrp="1"/>
          </p:cNvSpPr>
          <p:nvPr>
            <p:ph type="ctrTitle"/>
          </p:nvPr>
        </p:nvSpPr>
        <p:spPr>
          <a:xfrm>
            <a:off x="1249326" y="872455"/>
            <a:ext cx="9027188" cy="3422708"/>
          </a:xfrm>
        </p:spPr>
        <p:txBody>
          <a:bodyPr>
            <a:normAutofit fontScale="90000"/>
          </a:bodyPr>
          <a:lstStyle/>
          <a:p>
            <a:pPr algn="ctr"/>
            <a:r>
              <a:rPr lang="el-GR" sz="4400" dirty="0">
                <a:latin typeface="Arial" panose="020B0604020202020204" pitchFamily="34" charset="0"/>
                <a:cs typeface="Arial" panose="020B0604020202020204" pitchFamily="34" charset="0"/>
              </a:rPr>
              <a:t>ΤΜΗΜΑ ΔΗΜΟΣΙΑΣ ΔΙΟΙΚΗΣΗΣ ΚΑΙ ΠΡΟΣΩΠΙΚΟΥ</a:t>
            </a:r>
            <a:br>
              <a:rPr lang="el-GR" sz="4400" dirty="0">
                <a:latin typeface="Arial" panose="020B0604020202020204" pitchFamily="34" charset="0"/>
                <a:cs typeface="Arial" panose="020B0604020202020204" pitchFamily="34" charset="0"/>
              </a:rPr>
            </a:br>
            <a:br>
              <a:rPr lang="el-GR" sz="4400" dirty="0">
                <a:latin typeface="Arial" panose="020B0604020202020204" pitchFamily="34" charset="0"/>
                <a:cs typeface="Arial" panose="020B0604020202020204" pitchFamily="34" charset="0"/>
              </a:rPr>
            </a:br>
            <a:r>
              <a:rPr lang="el-GR" sz="4400" dirty="0">
                <a:latin typeface="Arial" panose="020B0604020202020204" pitchFamily="34" charset="0"/>
                <a:cs typeface="Arial" panose="020B0604020202020204" pitchFamily="34" charset="0"/>
              </a:rPr>
              <a:t> Νομικό Πλαίσιο Προστασίας Δεδομένων Προσωπικού Χαρακτήρα</a:t>
            </a:r>
          </a:p>
        </p:txBody>
      </p:sp>
      <p:sp>
        <p:nvSpPr>
          <p:cNvPr id="5" name="TextBox 4">
            <a:extLst>
              <a:ext uri="{FF2B5EF4-FFF2-40B4-BE49-F238E27FC236}">
                <a16:creationId xmlns:a16="http://schemas.microsoft.com/office/drawing/2014/main" id="{8CC67B94-39C0-658D-8C8C-844A800BDE46}"/>
              </a:ext>
            </a:extLst>
          </p:cNvPr>
          <p:cNvSpPr txBox="1"/>
          <p:nvPr/>
        </p:nvSpPr>
        <p:spPr>
          <a:xfrm>
            <a:off x="1073791" y="4563611"/>
            <a:ext cx="9202723" cy="1477328"/>
          </a:xfrm>
          <a:prstGeom prst="rect">
            <a:avLst/>
          </a:prstGeom>
          <a:noFill/>
        </p:spPr>
        <p:txBody>
          <a:bodyPr wrap="square" rtlCol="0">
            <a:spAutoFit/>
          </a:bodyPr>
          <a:lstStyle/>
          <a:p>
            <a:endParaRPr lang="el-GR" sz="1800" dirty="0">
              <a:latin typeface="Arial" panose="020B0604020202020204" pitchFamily="34" charset="0"/>
              <a:cs typeface="Arial" panose="020B0604020202020204" pitchFamily="34" charset="0"/>
            </a:endParaRPr>
          </a:p>
          <a:p>
            <a:r>
              <a:rPr lang="el-GR" sz="1800" dirty="0">
                <a:latin typeface="Arial" panose="020B0604020202020204" pitchFamily="34" charset="0"/>
                <a:cs typeface="Arial" panose="020B0604020202020204" pitchFamily="34" charset="0"/>
              </a:rPr>
              <a:t>Ειρήνη Λοϊζίδου Νικολαΐδου</a:t>
            </a:r>
          </a:p>
          <a:p>
            <a:r>
              <a:rPr lang="el-GR" sz="1800" dirty="0">
                <a:latin typeface="Arial" panose="020B0604020202020204" pitchFamily="34" charset="0"/>
                <a:cs typeface="Arial" panose="020B0604020202020204" pitchFamily="34" charset="0"/>
              </a:rPr>
              <a:t>Επίτροπος Προστασίας Δεδομένων Προσωπικού Χαρακτήρα </a:t>
            </a:r>
            <a:endParaRPr lang="en-US" sz="1800"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Επίτροπος Πληροφοριών</a:t>
            </a:r>
            <a:endParaRPr lang="el-GR" sz="1800"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Αντιπρόεδρος Ευρωπαϊκού Συμβουλίου </a:t>
            </a:r>
            <a:r>
              <a:rPr lang="el-GR" sz="1800" dirty="0">
                <a:latin typeface="Arial" panose="020B0604020202020204" pitchFamily="34" charset="0"/>
                <a:cs typeface="Arial" panose="020B0604020202020204" pitchFamily="34" charset="0"/>
              </a:rPr>
              <a:t>Προστασίας Δεδομένων</a:t>
            </a:r>
            <a:endParaRPr lang="en-US" sz="18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433D6D0-34A2-0723-7157-DF3AA6AAA3A3}"/>
              </a:ext>
            </a:extLst>
          </p:cNvPr>
          <p:cNvPicPr>
            <a:picLocks noChangeAspect="1"/>
          </p:cNvPicPr>
          <p:nvPr/>
        </p:nvPicPr>
        <p:blipFill>
          <a:blip r:embed="rId2"/>
          <a:stretch>
            <a:fillRect/>
          </a:stretch>
        </p:blipFill>
        <p:spPr>
          <a:xfrm>
            <a:off x="193120" y="6042991"/>
            <a:ext cx="712136" cy="712136"/>
          </a:xfrm>
          <a:prstGeom prst="rect">
            <a:avLst/>
          </a:prstGeom>
        </p:spPr>
      </p:pic>
      <p:sp>
        <p:nvSpPr>
          <p:cNvPr id="3" name="Slide Number Placeholder 2">
            <a:extLst>
              <a:ext uri="{FF2B5EF4-FFF2-40B4-BE49-F238E27FC236}">
                <a16:creationId xmlns:a16="http://schemas.microsoft.com/office/drawing/2014/main" id="{F6145382-B9C7-07F9-6C5B-8DAC6D18E9E4}"/>
              </a:ext>
            </a:extLst>
          </p:cNvPr>
          <p:cNvSpPr>
            <a:spLocks noGrp="1"/>
          </p:cNvSpPr>
          <p:nvPr>
            <p:ph type="sldNum" sz="quarter" idx="12"/>
          </p:nvPr>
        </p:nvSpPr>
        <p:spPr/>
        <p:txBody>
          <a:bodyPr/>
          <a:lstStyle/>
          <a:p>
            <a:endParaRPr lang="en-US" dirty="0"/>
          </a:p>
        </p:txBody>
      </p:sp>
      <p:sp>
        <p:nvSpPr>
          <p:cNvPr id="4" name="TextBox 3">
            <a:extLst>
              <a:ext uri="{FF2B5EF4-FFF2-40B4-BE49-F238E27FC236}">
                <a16:creationId xmlns:a16="http://schemas.microsoft.com/office/drawing/2014/main" id="{F0C1C585-4024-4C7D-979D-3D22D814A62B}"/>
              </a:ext>
            </a:extLst>
          </p:cNvPr>
          <p:cNvSpPr txBox="1"/>
          <p:nvPr/>
        </p:nvSpPr>
        <p:spPr>
          <a:xfrm>
            <a:off x="968611" y="5792650"/>
            <a:ext cx="9202723" cy="369332"/>
          </a:xfrm>
          <a:prstGeom prst="rect">
            <a:avLst/>
          </a:prstGeom>
          <a:noFill/>
        </p:spPr>
        <p:txBody>
          <a:bodyPr wrap="square" rtlCol="0">
            <a:spAutoFit/>
          </a:bodyPr>
          <a:lstStyle/>
          <a:p>
            <a:pPr algn="r"/>
            <a:r>
              <a:rPr lang="el-GR" dirty="0">
                <a:latin typeface="Arial" panose="020B0604020202020204" pitchFamily="34" charset="0"/>
                <a:cs typeface="Arial" panose="020B0604020202020204" pitchFamily="34" charset="0"/>
              </a:rPr>
              <a:t>29 Σεπτεμβρίου</a:t>
            </a:r>
            <a:r>
              <a:rPr lang="el-GR" sz="1800" dirty="0">
                <a:latin typeface="Arial" panose="020B0604020202020204" pitchFamily="34" charset="0"/>
                <a:cs typeface="Arial" panose="020B0604020202020204" pitchFamily="34" charset="0"/>
              </a:rPr>
              <a:t> 2023</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68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F983-D060-D5EE-DE84-D4D228269B77}"/>
              </a:ext>
            </a:extLst>
          </p:cNvPr>
          <p:cNvSpPr>
            <a:spLocks noGrp="1"/>
          </p:cNvSpPr>
          <p:nvPr>
            <p:ph type="title"/>
          </p:nvPr>
        </p:nvSpPr>
        <p:spPr>
          <a:xfrm>
            <a:off x="905256" y="590668"/>
            <a:ext cx="10799064" cy="1329004"/>
          </a:xfrm>
        </p:spPr>
        <p:txBody>
          <a:bodyPr>
            <a:noAutofit/>
          </a:bodyPr>
          <a:lstStyle/>
          <a:p>
            <a:pPr eaLnBrk="1" hangingPunct="1">
              <a:defRPr/>
            </a:pPr>
            <a:br>
              <a:rPr lang="el-GR" sz="3200" b="1" dirty="0">
                <a:solidFill>
                  <a:srgbClr val="18818C"/>
                </a:solidFill>
              </a:rPr>
            </a:br>
            <a:r>
              <a:rPr lang="el-GR" sz="3200" b="1" dirty="0">
                <a:solidFill>
                  <a:srgbClr val="18818C"/>
                </a:solidFill>
              </a:rPr>
              <a:t>Νομιμότητα της επεξεργασίας προσωπικών δεδομένων</a:t>
            </a:r>
            <a:br>
              <a:rPr lang="el-GR" sz="3200" b="1" dirty="0">
                <a:solidFill>
                  <a:srgbClr val="18818C"/>
                </a:solidFill>
              </a:rPr>
            </a:br>
            <a:r>
              <a:rPr lang="el-GR" sz="3200" dirty="0">
                <a:solidFill>
                  <a:srgbClr val="18818C"/>
                </a:solidFill>
              </a:rPr>
              <a:t>Άρθρο 6(1) του ΓΚΠΔ</a:t>
            </a:r>
            <a:br>
              <a:rPr lang="el-GR" sz="3200" dirty="0">
                <a:solidFill>
                  <a:srgbClr val="18818C"/>
                </a:solidFill>
              </a:rPr>
            </a:br>
            <a:endParaRPr lang="el-GR" sz="3200" dirty="0">
              <a:solidFill>
                <a:srgbClr val="18818C"/>
              </a:solidFill>
            </a:endParaRPr>
          </a:p>
        </p:txBody>
      </p:sp>
      <p:sp>
        <p:nvSpPr>
          <p:cNvPr id="3" name="Content Placeholder 2">
            <a:extLst>
              <a:ext uri="{FF2B5EF4-FFF2-40B4-BE49-F238E27FC236}">
                <a16:creationId xmlns:a16="http://schemas.microsoft.com/office/drawing/2014/main" id="{1FDFF306-B352-1A4E-745A-92DA9BC374B5}"/>
              </a:ext>
            </a:extLst>
          </p:cNvPr>
          <p:cNvSpPr>
            <a:spLocks noGrp="1"/>
          </p:cNvSpPr>
          <p:nvPr>
            <p:ph idx="1"/>
          </p:nvPr>
        </p:nvSpPr>
        <p:spPr/>
        <p:txBody>
          <a:bodyPr>
            <a:normAutofit fontScale="92500"/>
          </a:bodyPr>
          <a:lstStyle/>
          <a:p>
            <a:pPr marL="0" indent="0">
              <a:buNone/>
              <a:defRPr/>
            </a:pPr>
            <a:endParaRPr lang="el-GR" sz="2000" b="1" dirty="0">
              <a:solidFill>
                <a:srgbClr val="18818C"/>
              </a:solidFill>
              <a:latin typeface="Arial" panose="020B0604020202020204" pitchFamily="34" charset="0"/>
              <a:cs typeface="Arial" panose="020B0604020202020204" pitchFamily="34" charset="0"/>
            </a:endParaRPr>
          </a:p>
          <a:p>
            <a:pPr marL="0" indent="0" algn="just">
              <a:buNone/>
              <a:defRPr/>
            </a:pPr>
            <a:r>
              <a:rPr lang="el-GR" sz="2800" b="1" dirty="0">
                <a:solidFill>
                  <a:srgbClr val="18818C"/>
                </a:solidFill>
                <a:latin typeface="Arial" panose="020B0604020202020204" pitchFamily="34" charset="0"/>
                <a:cs typeface="Arial" panose="020B0604020202020204" pitchFamily="34" charset="0"/>
              </a:rPr>
              <a:t>Επιτρέπεται όταν:</a:t>
            </a:r>
          </a:p>
          <a:p>
            <a:pPr algn="just">
              <a:buFontTx/>
              <a:buNone/>
              <a:defRPr/>
            </a:pPr>
            <a:r>
              <a:rPr lang="el-GR" sz="2200" dirty="0">
                <a:latin typeface="Arial" panose="020B0604020202020204" pitchFamily="34" charset="0"/>
                <a:cs typeface="Arial" panose="020B0604020202020204" pitchFamily="34" charset="0"/>
              </a:rPr>
              <a:t>(α) υπάρχει συγκατάθεση</a:t>
            </a:r>
            <a:r>
              <a:rPr lang="en-US" sz="2200" dirty="0">
                <a:latin typeface="Arial" panose="020B0604020202020204" pitchFamily="34" charset="0"/>
                <a:cs typeface="Arial" panose="020B0604020202020204" pitchFamily="34" charset="0"/>
              </a:rPr>
              <a:t> </a:t>
            </a:r>
            <a:endParaRPr lang="el-GR" sz="2200" dirty="0">
              <a:latin typeface="Arial" panose="020B0604020202020204" pitchFamily="34" charset="0"/>
              <a:cs typeface="Arial" panose="020B0604020202020204" pitchFamily="34" charset="0"/>
            </a:endParaRPr>
          </a:p>
          <a:p>
            <a:pPr algn="just">
              <a:buFontTx/>
              <a:buNone/>
              <a:defRPr/>
            </a:pPr>
            <a:r>
              <a:rPr lang="el-GR" sz="2200" dirty="0">
                <a:latin typeface="Arial" panose="020B0604020202020204" pitchFamily="34" charset="0"/>
                <a:cs typeface="Arial" panose="020B0604020202020204" pitchFamily="34" charset="0"/>
              </a:rPr>
              <a:t>(β) η επεξεργασία είναι απαραίτητη για την εκτέλεση σύμβασης</a:t>
            </a:r>
          </a:p>
          <a:p>
            <a:pPr algn="just">
              <a:buFontTx/>
              <a:buNone/>
              <a:defRPr/>
            </a:pPr>
            <a:r>
              <a:rPr lang="el-GR" sz="2200" dirty="0">
                <a:latin typeface="Arial" panose="020B0604020202020204" pitchFamily="34" charset="0"/>
                <a:cs typeface="Arial" panose="020B0604020202020204" pitchFamily="34" charset="0"/>
              </a:rPr>
              <a:t>(γ) η επεξεργασία είναι απαραίτητη για τη </a:t>
            </a:r>
            <a:r>
              <a:rPr lang="el-GR" sz="2200" b="1" dirty="0">
                <a:latin typeface="Arial" panose="020B0604020202020204" pitchFamily="34" charset="0"/>
                <a:cs typeface="Arial" panose="020B0604020202020204" pitchFamily="34" charset="0"/>
              </a:rPr>
              <a:t>συμμόρφωση με έννομη υποχρέωση</a:t>
            </a:r>
          </a:p>
          <a:p>
            <a:pPr algn="just">
              <a:buFontTx/>
              <a:buNone/>
              <a:defRPr/>
            </a:pPr>
            <a:r>
              <a:rPr lang="el-GR" sz="2200" dirty="0">
                <a:solidFill>
                  <a:schemeClr val="tx1"/>
                </a:solidFill>
                <a:latin typeface="Arial" panose="020B0604020202020204" pitchFamily="34" charset="0"/>
                <a:cs typeface="Arial" panose="020B0604020202020204" pitchFamily="34" charset="0"/>
              </a:rPr>
              <a:t>(δ) </a:t>
            </a:r>
            <a:r>
              <a:rPr lang="el-GR" sz="2200" dirty="0">
                <a:latin typeface="Arial" panose="020B0604020202020204" pitchFamily="34" charset="0"/>
                <a:cs typeface="Arial" panose="020B0604020202020204" pitchFamily="34" charset="0"/>
              </a:rPr>
              <a:t>η επεξεργασία είναι απαραίτητη για τη διαφύλαξη ζωτικού συμφέροντος</a:t>
            </a:r>
            <a:endParaRPr lang="el-GR" sz="2200" dirty="0">
              <a:solidFill>
                <a:schemeClr val="tx1"/>
              </a:solidFill>
              <a:latin typeface="Arial" panose="020B0604020202020204" pitchFamily="34" charset="0"/>
              <a:cs typeface="Arial" panose="020B0604020202020204" pitchFamily="34" charset="0"/>
            </a:endParaRPr>
          </a:p>
          <a:p>
            <a:pPr algn="just">
              <a:buFontTx/>
              <a:buNone/>
              <a:defRPr/>
            </a:pPr>
            <a:r>
              <a:rPr lang="el-GR" sz="2200" dirty="0">
                <a:solidFill>
                  <a:schemeClr val="tx1"/>
                </a:solidFill>
                <a:latin typeface="Arial" panose="020B0604020202020204" pitchFamily="34" charset="0"/>
                <a:cs typeface="Arial" panose="020B0604020202020204" pitchFamily="34" charset="0"/>
              </a:rPr>
              <a:t>(ε) η επεξεργασία είναι απαραίτητη για την εκπλήρωση καθήκοντος που εκτελείται προς το</a:t>
            </a:r>
            <a:r>
              <a:rPr lang="el-GR" sz="2200" b="1" dirty="0">
                <a:solidFill>
                  <a:schemeClr val="tx1"/>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δημόσιο συμφέρον</a:t>
            </a:r>
          </a:p>
          <a:p>
            <a:pPr algn="just">
              <a:buFontTx/>
              <a:buNone/>
              <a:defRPr/>
            </a:pPr>
            <a:endParaRPr lang="el-GR" dirty="0"/>
          </a:p>
        </p:txBody>
      </p:sp>
      <p:pic>
        <p:nvPicPr>
          <p:cNvPr id="4" name="Picture 3">
            <a:extLst>
              <a:ext uri="{FF2B5EF4-FFF2-40B4-BE49-F238E27FC236}">
                <a16:creationId xmlns:a16="http://schemas.microsoft.com/office/drawing/2014/main" id="{97BA37C2-FA90-3867-4A44-67BAC486D5B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EC3D2419-CA4A-C2E5-7CEA-FF9F19C9E53D}"/>
              </a:ext>
            </a:extLst>
          </p:cNvPr>
          <p:cNvSpPr>
            <a:spLocks noGrp="1"/>
          </p:cNvSpPr>
          <p:nvPr>
            <p:ph type="sldNum" sz="quarter" idx="12"/>
          </p:nvPr>
        </p:nvSpPr>
        <p:spPr/>
        <p:txBody>
          <a:bodyPr/>
          <a:lstStyle/>
          <a:p>
            <a:fld id="{08AB70BE-1769-45B8-85A6-0C837432C7E6}" type="slidenum">
              <a:rPr lang="en-US" smtClean="0"/>
              <a:t>10</a:t>
            </a:fld>
            <a:endParaRPr lang="en-US"/>
          </a:p>
        </p:txBody>
      </p:sp>
    </p:spTree>
    <p:extLst>
      <p:ext uri="{BB962C8B-B14F-4D97-AF65-F5344CB8AC3E}">
        <p14:creationId xmlns:p14="http://schemas.microsoft.com/office/powerpoint/2010/main" val="3129206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A944-F016-9A33-6067-28CD10A1C1F2}"/>
              </a:ext>
            </a:extLst>
          </p:cNvPr>
          <p:cNvSpPr>
            <a:spLocks noGrp="1"/>
          </p:cNvSpPr>
          <p:nvPr>
            <p:ph type="title"/>
          </p:nvPr>
        </p:nvSpPr>
        <p:spPr/>
        <p:txBody>
          <a:bodyPr>
            <a:normAutofit fontScale="90000"/>
          </a:bodyPr>
          <a:lstStyle/>
          <a:p>
            <a:r>
              <a:rPr lang="el-GR" dirty="0"/>
              <a:t>Κυριότερες Υποχρεώσεις του Τμήματος για την επεξεργασία δεδομένων προσωπικού χαρακτήρα</a:t>
            </a:r>
          </a:p>
        </p:txBody>
      </p:sp>
      <p:sp>
        <p:nvSpPr>
          <p:cNvPr id="3" name="Content Placeholder 2">
            <a:extLst>
              <a:ext uri="{FF2B5EF4-FFF2-40B4-BE49-F238E27FC236}">
                <a16:creationId xmlns:a16="http://schemas.microsoft.com/office/drawing/2014/main" id="{2F396FE4-F0E3-E713-DAD9-756A8ED142F1}"/>
              </a:ext>
            </a:extLst>
          </p:cNvPr>
          <p:cNvSpPr>
            <a:spLocks noGrp="1"/>
          </p:cNvSpPr>
          <p:nvPr>
            <p:ph idx="1"/>
          </p:nvPr>
        </p:nvSpPr>
        <p:spPr>
          <a:xfrm>
            <a:off x="914400" y="1988191"/>
            <a:ext cx="9914860" cy="4054799"/>
          </a:xfrm>
        </p:spPr>
        <p:txBody>
          <a:bodyPr>
            <a:normAutofit/>
          </a:bodyPr>
          <a:lstStyle/>
          <a:p>
            <a:pPr algn="just"/>
            <a:r>
              <a:rPr lang="el-GR" dirty="0">
                <a:latin typeface="Arial" panose="020B0604020202020204" pitchFamily="34" charset="0"/>
                <a:cs typeface="Arial" panose="020B0604020202020204" pitchFamily="34" charset="0"/>
              </a:rPr>
              <a:t>Ενημέρωση των υποκειμένων των δεδομένων για την άσκηση και την ικανοποίηση των δικαιωμάτων τους (Άρθρα 12-22 ΓΚΠΔ)</a:t>
            </a:r>
          </a:p>
          <a:p>
            <a:pPr algn="just"/>
            <a:r>
              <a:rPr lang="el-GR" dirty="0">
                <a:latin typeface="Arial" panose="020B0604020202020204" pitchFamily="34" charset="0"/>
                <a:cs typeface="Arial" panose="020B0604020202020204" pitchFamily="34" charset="0"/>
              </a:rPr>
              <a:t>Ορισμός Υπευθύνου Προστασίας Δεδομένων και ανακοίνωση των στοιχείων του (Άρθρο 37 ΓΚΠΔ)</a:t>
            </a:r>
          </a:p>
          <a:p>
            <a:pPr algn="just"/>
            <a:r>
              <a:rPr lang="el-GR" sz="2100" dirty="0">
                <a:latin typeface="Arial" panose="020B0604020202020204" pitchFamily="34" charset="0"/>
                <a:cs typeface="Arial" panose="020B0604020202020204" pitchFamily="34" charset="0"/>
              </a:rPr>
              <a:t>Εφαρμογή κατάλληλων τεχνικών και οργανωτικών μέτρων (Άρθρα 24, 25 και 32 ΓΚΠΔ)</a:t>
            </a:r>
          </a:p>
          <a:p>
            <a:pPr algn="just"/>
            <a:r>
              <a:rPr lang="el-GR" sz="2100" dirty="0">
                <a:latin typeface="Arial" panose="020B0604020202020204" pitchFamily="34" charset="0"/>
                <a:cs typeface="Arial" panose="020B0604020202020204" pitchFamily="34" charset="0"/>
              </a:rPr>
              <a:t>Διενέργεια συμβάσεων στις περιπτώσεις ανάθεσης επεξεργασίας σε εκτελούντες την επεξεργασία (Άρθρο 28 ΓΚΠΔ) </a:t>
            </a:r>
          </a:p>
          <a:p>
            <a:pPr marL="0" indent="0">
              <a:buNone/>
            </a:pPr>
            <a:endParaRPr lang="el-GR"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C1811BD-D2DA-8B62-69FD-8836A371FE3E}"/>
              </a:ext>
            </a:extLst>
          </p:cNvPr>
          <p:cNvSpPr>
            <a:spLocks noGrp="1"/>
          </p:cNvSpPr>
          <p:nvPr>
            <p:ph type="sldNum" sz="quarter" idx="12"/>
          </p:nvPr>
        </p:nvSpPr>
        <p:spPr/>
        <p:txBody>
          <a:bodyPr/>
          <a:lstStyle/>
          <a:p>
            <a:fld id="{08AB70BE-1769-45B8-85A6-0C837432C7E6}" type="slidenum">
              <a:rPr lang="en-US" smtClean="0"/>
              <a:t>11</a:t>
            </a:fld>
            <a:endParaRPr lang="en-US"/>
          </a:p>
        </p:txBody>
      </p:sp>
      <p:pic>
        <p:nvPicPr>
          <p:cNvPr id="5" name="Picture 4">
            <a:extLst>
              <a:ext uri="{FF2B5EF4-FFF2-40B4-BE49-F238E27FC236}">
                <a16:creationId xmlns:a16="http://schemas.microsoft.com/office/drawing/2014/main" id="{E6E9EB1A-AB14-5017-D3AA-8E3B9A6CA008}"/>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428862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E46E-691E-FCCB-1E14-ED6011ADBA3F}"/>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9DD44722-ADCB-7E05-7A09-193C7627FE90}"/>
              </a:ext>
            </a:extLst>
          </p:cNvPr>
          <p:cNvSpPr>
            <a:spLocks noGrp="1"/>
          </p:cNvSpPr>
          <p:nvPr>
            <p:ph idx="1"/>
          </p:nvPr>
        </p:nvSpPr>
        <p:spPr>
          <a:xfrm>
            <a:off x="914400" y="1919672"/>
            <a:ext cx="9914860" cy="3457671"/>
          </a:xfrm>
        </p:spPr>
        <p:txBody>
          <a:bodyPr/>
          <a:lstStyle/>
          <a:p>
            <a:pPr algn="just"/>
            <a:r>
              <a:rPr lang="el-GR" sz="2000" dirty="0">
                <a:latin typeface="Arial" panose="020B0604020202020204" pitchFamily="34" charset="0"/>
                <a:cs typeface="Arial" panose="020B0604020202020204" pitchFamily="34" charset="0"/>
              </a:rPr>
              <a:t>Τήρηση αρχείου δραστηριοτήτων επεξεργασίας (Άρθρο 30 ΓΚΠΔ) </a:t>
            </a:r>
          </a:p>
          <a:p>
            <a:pPr algn="just"/>
            <a:r>
              <a:rPr lang="el-GR" sz="2000" dirty="0">
                <a:latin typeface="Arial" panose="020B0604020202020204" pitchFamily="34" charset="0"/>
                <a:cs typeface="Arial" panose="020B0604020202020204" pitchFamily="34" charset="0"/>
              </a:rPr>
              <a:t>Γνωστοποίηση παραβίασης δεδομένων προσωπικού χαρακτήρα (Άρθρο 33 ΓΚΠΔ)</a:t>
            </a:r>
          </a:p>
          <a:p>
            <a:pPr algn="just"/>
            <a:r>
              <a:rPr lang="el-GR" sz="2000" dirty="0">
                <a:latin typeface="Arial" panose="020B0604020202020204" pitchFamily="34" charset="0"/>
                <a:cs typeface="Arial" panose="020B0604020202020204" pitchFamily="34" charset="0"/>
              </a:rPr>
              <a:t> Διενέργεια Εκτίμησης Αντικτύπου και προηγούμενη διαβούλευση όταν η επεξεργασία προκαλεί υψηλό κίνδυνο ελλείψει μέτρων μετριασμού του κινδύνου (Άρθρο 35 ΓΚΠΔ)</a:t>
            </a:r>
          </a:p>
          <a:p>
            <a:endParaRPr lang="el-GR" dirty="0"/>
          </a:p>
        </p:txBody>
      </p:sp>
      <p:sp>
        <p:nvSpPr>
          <p:cNvPr id="4" name="Slide Number Placeholder 3">
            <a:extLst>
              <a:ext uri="{FF2B5EF4-FFF2-40B4-BE49-F238E27FC236}">
                <a16:creationId xmlns:a16="http://schemas.microsoft.com/office/drawing/2014/main" id="{22F148E7-B6FB-F807-7E60-2C99B62DB465}"/>
              </a:ext>
            </a:extLst>
          </p:cNvPr>
          <p:cNvSpPr>
            <a:spLocks noGrp="1"/>
          </p:cNvSpPr>
          <p:nvPr>
            <p:ph type="sldNum" sz="quarter" idx="12"/>
          </p:nvPr>
        </p:nvSpPr>
        <p:spPr/>
        <p:txBody>
          <a:bodyPr/>
          <a:lstStyle/>
          <a:p>
            <a:fld id="{08AB70BE-1769-45B8-85A6-0C837432C7E6}" type="slidenum">
              <a:rPr lang="en-US" smtClean="0"/>
              <a:t>12</a:t>
            </a:fld>
            <a:endParaRPr lang="en-US"/>
          </a:p>
        </p:txBody>
      </p:sp>
      <p:pic>
        <p:nvPicPr>
          <p:cNvPr id="5" name="Picture 4">
            <a:extLst>
              <a:ext uri="{FF2B5EF4-FFF2-40B4-BE49-F238E27FC236}">
                <a16:creationId xmlns:a16="http://schemas.microsoft.com/office/drawing/2014/main" id="{850C41F0-1A7D-99CB-723F-C44A62FB8675}"/>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671542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09115-95EB-75E1-043B-4E3C5E41C5C9}"/>
              </a:ext>
            </a:extLst>
          </p:cNvPr>
          <p:cNvSpPr>
            <a:spLocks noGrp="1"/>
          </p:cNvSpPr>
          <p:nvPr>
            <p:ph type="title"/>
          </p:nvPr>
        </p:nvSpPr>
        <p:spPr/>
        <p:txBody>
          <a:bodyPr/>
          <a:lstStyle/>
          <a:p>
            <a:r>
              <a:rPr lang="el-GR" dirty="0"/>
              <a:t>Υπεύθυνος Προστασίας Δεδομένων</a:t>
            </a:r>
          </a:p>
        </p:txBody>
      </p:sp>
      <p:sp>
        <p:nvSpPr>
          <p:cNvPr id="4" name="Slide Number Placeholder 3">
            <a:extLst>
              <a:ext uri="{FF2B5EF4-FFF2-40B4-BE49-F238E27FC236}">
                <a16:creationId xmlns:a16="http://schemas.microsoft.com/office/drawing/2014/main" id="{34454AD6-ADAD-871B-138B-B5C6620F0F8F}"/>
              </a:ext>
            </a:extLst>
          </p:cNvPr>
          <p:cNvSpPr>
            <a:spLocks noGrp="1"/>
          </p:cNvSpPr>
          <p:nvPr>
            <p:ph type="sldNum" sz="quarter" idx="12"/>
          </p:nvPr>
        </p:nvSpPr>
        <p:spPr/>
        <p:txBody>
          <a:bodyPr/>
          <a:lstStyle/>
          <a:p>
            <a:fld id="{08AB70BE-1769-45B8-85A6-0C837432C7E6}" type="slidenum">
              <a:rPr lang="en-US" smtClean="0"/>
              <a:t>13</a:t>
            </a:fld>
            <a:endParaRPr lang="en-US"/>
          </a:p>
        </p:txBody>
      </p:sp>
      <p:pic>
        <p:nvPicPr>
          <p:cNvPr id="6" name="Picture 5">
            <a:extLst>
              <a:ext uri="{FF2B5EF4-FFF2-40B4-BE49-F238E27FC236}">
                <a16:creationId xmlns:a16="http://schemas.microsoft.com/office/drawing/2014/main" id="{DC2FC9D8-B383-A652-AD2E-4BD584BAD878}"/>
              </a:ext>
            </a:extLst>
          </p:cNvPr>
          <p:cNvPicPr>
            <a:picLocks noChangeAspect="1"/>
          </p:cNvPicPr>
          <p:nvPr/>
        </p:nvPicPr>
        <p:blipFill>
          <a:blip r:embed="rId2"/>
          <a:stretch>
            <a:fillRect/>
          </a:stretch>
        </p:blipFill>
        <p:spPr>
          <a:xfrm>
            <a:off x="146736" y="5991722"/>
            <a:ext cx="713294" cy="713294"/>
          </a:xfrm>
          <a:prstGeom prst="rect">
            <a:avLst/>
          </a:prstGeom>
        </p:spPr>
      </p:pic>
      <p:sp>
        <p:nvSpPr>
          <p:cNvPr id="8" name="Content Placeholder 7">
            <a:extLst>
              <a:ext uri="{FF2B5EF4-FFF2-40B4-BE49-F238E27FC236}">
                <a16:creationId xmlns:a16="http://schemas.microsoft.com/office/drawing/2014/main" id="{2468BAC3-234C-F8CE-7673-E811198D3B93}"/>
              </a:ext>
            </a:extLst>
          </p:cNvPr>
          <p:cNvSpPr>
            <a:spLocks noGrp="1"/>
          </p:cNvSpPr>
          <p:nvPr>
            <p:ph idx="1"/>
          </p:nvPr>
        </p:nvSpPr>
        <p:spPr/>
        <p:txBody>
          <a:bodyPr/>
          <a:lstStyle/>
          <a:p>
            <a:pPr algn="just"/>
            <a:r>
              <a:rPr lang="el-GR" dirty="0">
                <a:latin typeface="Arial" panose="020B0604020202020204" pitchFamily="34" charset="0"/>
                <a:cs typeface="Arial" panose="020B0604020202020204" pitchFamily="34" charset="0"/>
              </a:rPr>
              <a:t>Οι Δημόσιες Αρχές είναι υπόχρεες να καθορίσουν Υπεύθυνο Προστασίας Δεδομένων (Άρθρο 37 του ΓΚΠΔ)</a:t>
            </a:r>
          </a:p>
          <a:p>
            <a:pPr algn="just"/>
            <a:r>
              <a:rPr lang="el-GR" dirty="0">
                <a:latin typeface="Arial" panose="020B0604020202020204" pitchFamily="34" charset="0"/>
                <a:cs typeface="Arial" panose="020B0604020202020204" pitchFamily="34" charset="0"/>
              </a:rPr>
              <a:t>Τα στοιχεία του Υπεύθυνου Προστασίας Δεδομένων </a:t>
            </a:r>
            <a:r>
              <a:rPr lang="el-GR" b="1" dirty="0">
                <a:latin typeface="Arial" panose="020B0604020202020204" pitchFamily="34" charset="0"/>
                <a:cs typeface="Arial" panose="020B0604020202020204" pitchFamily="34" charset="0"/>
              </a:rPr>
              <a:t>δημοσιεύονται</a:t>
            </a:r>
            <a:r>
              <a:rPr lang="el-GR" dirty="0">
                <a:latin typeface="Arial" panose="020B0604020202020204" pitchFamily="34" charset="0"/>
                <a:cs typeface="Arial" panose="020B0604020202020204" pitchFamily="34" charset="0"/>
              </a:rPr>
              <a:t> και </a:t>
            </a:r>
            <a:r>
              <a:rPr lang="el-GR" b="1" dirty="0">
                <a:latin typeface="Arial" panose="020B0604020202020204" pitchFamily="34" charset="0"/>
                <a:cs typeface="Arial" panose="020B0604020202020204" pitchFamily="34" charset="0"/>
              </a:rPr>
              <a:t>ανακοινώνονται στην Εποπτική Αρχή</a:t>
            </a:r>
          </a:p>
          <a:p>
            <a:pPr algn="just"/>
            <a:r>
              <a:rPr lang="el-GR" dirty="0">
                <a:latin typeface="Arial" panose="020B0604020202020204" pitchFamily="34" charset="0"/>
                <a:cs typeface="Arial" panose="020B0604020202020204" pitchFamily="34" charset="0"/>
              </a:rPr>
              <a:t>Ενεργεί ως σημείο επικοινωνίας με την Εποπτική Αρχή </a:t>
            </a:r>
          </a:p>
          <a:p>
            <a:pPr marL="0" indent="0" algn="just">
              <a:buNone/>
            </a:pPr>
            <a:r>
              <a:rPr lang="el-G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19493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A944-F016-9A33-6067-28CD10A1C1F2}"/>
              </a:ext>
            </a:extLst>
          </p:cNvPr>
          <p:cNvSpPr>
            <a:spLocks noGrp="1"/>
          </p:cNvSpPr>
          <p:nvPr>
            <p:ph type="title"/>
          </p:nvPr>
        </p:nvSpPr>
        <p:spPr/>
        <p:txBody>
          <a:bodyPr>
            <a:normAutofit/>
          </a:bodyPr>
          <a:lstStyle/>
          <a:p>
            <a:r>
              <a:rPr lang="el-GR" dirty="0"/>
              <a:t>Κυριότερες Υποχρεώσεις του Υπευθύνου Προστασίας Δεδομένων</a:t>
            </a:r>
          </a:p>
        </p:txBody>
      </p:sp>
      <p:sp>
        <p:nvSpPr>
          <p:cNvPr id="3" name="Content Placeholder 2">
            <a:extLst>
              <a:ext uri="{FF2B5EF4-FFF2-40B4-BE49-F238E27FC236}">
                <a16:creationId xmlns:a16="http://schemas.microsoft.com/office/drawing/2014/main" id="{2F396FE4-F0E3-E713-DAD9-756A8ED142F1}"/>
              </a:ext>
            </a:extLst>
          </p:cNvPr>
          <p:cNvSpPr>
            <a:spLocks noGrp="1"/>
          </p:cNvSpPr>
          <p:nvPr>
            <p:ph idx="1"/>
          </p:nvPr>
        </p:nvSpPr>
        <p:spPr>
          <a:xfrm>
            <a:off x="914400" y="1988191"/>
            <a:ext cx="9914860" cy="4054799"/>
          </a:xfrm>
        </p:spPr>
        <p:txBody>
          <a:bodyPr>
            <a:normAutofit/>
          </a:bodyPr>
          <a:lstStyle/>
          <a:p>
            <a:pPr algn="just"/>
            <a:r>
              <a:rPr lang="el-GR" dirty="0">
                <a:latin typeface="Arial" panose="020B0604020202020204" pitchFamily="34" charset="0"/>
                <a:cs typeface="Arial" panose="020B0604020202020204" pitchFamily="34" charset="0"/>
              </a:rPr>
              <a:t>συμμετέχει, δεόντως και εγκαίρως, σε όλα τα ζητήματα τα οποία σχετίζονται με την προστασία δεδομένων προσωπικού χαρακτήρα</a:t>
            </a:r>
          </a:p>
          <a:p>
            <a:pPr algn="just"/>
            <a:r>
              <a:rPr lang="el-GR" dirty="0">
                <a:latin typeface="Arial" panose="020B0604020202020204" pitchFamily="34" charset="0"/>
                <a:cs typeface="Arial" panose="020B0604020202020204" pitchFamily="34" charset="0"/>
              </a:rPr>
              <a:t>στηρίζεται από τον υπεύθυνο επεξεργασίας κατά την άσκηση των καθηκόντων του</a:t>
            </a:r>
          </a:p>
          <a:p>
            <a:pPr algn="just"/>
            <a:r>
              <a:rPr lang="el-GR" dirty="0">
                <a:latin typeface="Arial" panose="020B0604020202020204" pitchFamily="34" charset="0"/>
                <a:cs typeface="Arial" panose="020B0604020202020204" pitchFamily="34" charset="0"/>
              </a:rPr>
              <a:t>δεν λαμβάνει εντολές κατά την άσκηση των καθηκόντων του</a:t>
            </a:r>
          </a:p>
          <a:p>
            <a:pPr algn="just"/>
            <a:r>
              <a:rPr lang="el-GR" dirty="0">
                <a:latin typeface="Arial" panose="020B0604020202020204" pitchFamily="34" charset="0"/>
                <a:cs typeface="Arial" panose="020B0604020202020204" pitchFamily="34" charset="0"/>
              </a:rPr>
              <a:t>λαμβάνει επικοινωνία από τα υποκείμενα των δεδομένων για κάθε ζήτημα σχετικό με την επεξεργασία των δεδομένων τους και την άσκηση των δικαιωμάτων τους</a:t>
            </a:r>
          </a:p>
          <a:p>
            <a:pPr algn="just"/>
            <a:r>
              <a:rPr lang="el-GR" dirty="0">
                <a:latin typeface="Arial" panose="020B0604020202020204" pitchFamily="34" charset="0"/>
                <a:cs typeface="Arial" panose="020B0604020202020204" pitchFamily="34" charset="0"/>
              </a:rPr>
              <a:t>δεσμεύεται από την τήρηση του απορρήτου ή της εμπιστευτικότητας</a:t>
            </a:r>
          </a:p>
        </p:txBody>
      </p:sp>
      <p:sp>
        <p:nvSpPr>
          <p:cNvPr id="4" name="Slide Number Placeholder 3">
            <a:extLst>
              <a:ext uri="{FF2B5EF4-FFF2-40B4-BE49-F238E27FC236}">
                <a16:creationId xmlns:a16="http://schemas.microsoft.com/office/drawing/2014/main" id="{DC1811BD-D2DA-8B62-69FD-8836A371FE3E}"/>
              </a:ext>
            </a:extLst>
          </p:cNvPr>
          <p:cNvSpPr>
            <a:spLocks noGrp="1"/>
          </p:cNvSpPr>
          <p:nvPr>
            <p:ph type="sldNum" sz="quarter" idx="12"/>
          </p:nvPr>
        </p:nvSpPr>
        <p:spPr/>
        <p:txBody>
          <a:bodyPr/>
          <a:lstStyle/>
          <a:p>
            <a:fld id="{08AB70BE-1769-45B8-85A6-0C837432C7E6}" type="slidenum">
              <a:rPr lang="en-US" smtClean="0"/>
              <a:t>14</a:t>
            </a:fld>
            <a:endParaRPr lang="en-US"/>
          </a:p>
        </p:txBody>
      </p:sp>
      <p:pic>
        <p:nvPicPr>
          <p:cNvPr id="5" name="Picture 4">
            <a:extLst>
              <a:ext uri="{FF2B5EF4-FFF2-40B4-BE49-F238E27FC236}">
                <a16:creationId xmlns:a16="http://schemas.microsoft.com/office/drawing/2014/main" id="{E6E9EB1A-AB14-5017-D3AA-8E3B9A6CA008}"/>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494319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4949F-7B50-5ACC-2415-9605461C79AB}"/>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2BC2A72D-7785-D341-3998-6EB1ADEBF6EF}"/>
              </a:ext>
            </a:extLst>
          </p:cNvPr>
          <p:cNvSpPr>
            <a:spLocks noGrp="1"/>
          </p:cNvSpPr>
          <p:nvPr>
            <p:ph idx="1"/>
          </p:nvPr>
        </p:nvSpPr>
        <p:spPr/>
        <p:txBody>
          <a:bodyPr/>
          <a:lstStyle/>
          <a:p>
            <a:pPr algn="just"/>
            <a:r>
              <a:rPr lang="el-GR" dirty="0">
                <a:latin typeface="Arial" panose="020B0604020202020204" pitchFamily="34" charset="0"/>
                <a:cs typeface="Arial" panose="020B0604020202020204" pitchFamily="34" charset="0"/>
              </a:rPr>
              <a:t>δεν εκτελεί καθήκοντα και υποχρεώσεις που συνεπάγονται σύγκρουση</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συμφερόντων </a:t>
            </a:r>
            <a:endParaRPr lang="en-US"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ενημερώνει τον υπεύθυνο επεξεργασίας ή τον εκτελούντα την επεξεργασία για τις υποχρεώσεις τους</a:t>
            </a:r>
            <a:endParaRPr lang="en-US"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παρακολουθεί τη συμμόρφωση με τον ΓΚΠΔ (όπως τις ενέργειες ανάθεσης αρμοδιοτήτων, ευαισθητοποίησης, κατάρτισης και ελέγχων) </a:t>
            </a:r>
            <a:endParaRPr lang="en-US"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παρέχει συμβουλές όσον αφορά στην εκτίμηση αντικτύπου</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6FE9D38-DD19-CDFC-4E20-11C4BC0A803C}"/>
              </a:ext>
            </a:extLst>
          </p:cNvPr>
          <p:cNvSpPr>
            <a:spLocks noGrp="1"/>
          </p:cNvSpPr>
          <p:nvPr>
            <p:ph type="sldNum" sz="quarter" idx="12"/>
          </p:nvPr>
        </p:nvSpPr>
        <p:spPr/>
        <p:txBody>
          <a:bodyPr/>
          <a:lstStyle/>
          <a:p>
            <a:fld id="{08AB70BE-1769-45B8-85A6-0C837432C7E6}" type="slidenum">
              <a:rPr lang="en-US" smtClean="0"/>
              <a:t>15</a:t>
            </a:fld>
            <a:endParaRPr lang="en-US"/>
          </a:p>
        </p:txBody>
      </p:sp>
      <p:pic>
        <p:nvPicPr>
          <p:cNvPr id="5" name="Picture 4">
            <a:extLst>
              <a:ext uri="{FF2B5EF4-FFF2-40B4-BE49-F238E27FC236}">
                <a16:creationId xmlns:a16="http://schemas.microsoft.com/office/drawing/2014/main" id="{AA9E12B9-0871-06EB-54B7-E11220ADC52B}"/>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149495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AA6C3-C64C-D1C0-2EA7-4A127073D88F}"/>
              </a:ext>
            </a:extLst>
          </p:cNvPr>
          <p:cNvSpPr>
            <a:spLocks noGrp="1"/>
          </p:cNvSpPr>
          <p:nvPr>
            <p:ph type="title"/>
          </p:nvPr>
        </p:nvSpPr>
        <p:spPr/>
        <p:txBody>
          <a:bodyPr/>
          <a:lstStyle/>
          <a:p>
            <a:r>
              <a:rPr lang="el-GR" dirty="0"/>
              <a:t>Δικαιώματα των υποκειμένων των δεδομένων</a:t>
            </a:r>
          </a:p>
        </p:txBody>
      </p:sp>
      <p:sp>
        <p:nvSpPr>
          <p:cNvPr id="3" name="Content Placeholder 2">
            <a:extLst>
              <a:ext uri="{FF2B5EF4-FFF2-40B4-BE49-F238E27FC236}">
                <a16:creationId xmlns:a16="http://schemas.microsoft.com/office/drawing/2014/main" id="{07E279CF-02B3-8F23-AB96-891851730BB5}"/>
              </a:ext>
            </a:extLst>
          </p:cNvPr>
          <p:cNvSpPr>
            <a:spLocks noGrp="1"/>
          </p:cNvSpPr>
          <p:nvPr>
            <p:ph idx="1"/>
          </p:nvPr>
        </p:nvSpPr>
        <p:spPr>
          <a:xfrm>
            <a:off x="914400" y="1919672"/>
            <a:ext cx="9914860" cy="4347659"/>
          </a:xfrm>
        </p:spPr>
        <p:txBody>
          <a:bodyPr>
            <a:normAutofit lnSpcReduction="10000"/>
          </a:bodyPr>
          <a:lstStyle/>
          <a:p>
            <a:pPr algn="just"/>
            <a:r>
              <a:rPr lang="el-GR" sz="2200" dirty="0">
                <a:latin typeface="Arial" panose="020B0604020202020204" pitchFamily="34" charset="0"/>
                <a:cs typeface="Arial" panose="020B0604020202020204" pitchFamily="34" charset="0"/>
              </a:rPr>
              <a:t>Ενημέρωσης </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Πρόσβασης</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Διόρθωσης </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Διαγραφής</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Περιορισμού της επεξεργασίας</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Εναντίωσης</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Φορητότητας των δεδομένων</a:t>
            </a:r>
            <a:endParaRPr lang="en-US" sz="2200" dirty="0">
              <a:latin typeface="Arial" panose="020B0604020202020204" pitchFamily="34" charset="0"/>
              <a:cs typeface="Arial" panose="020B0604020202020204" pitchFamily="34" charset="0"/>
            </a:endParaRPr>
          </a:p>
          <a:p>
            <a:pPr algn="just"/>
            <a:r>
              <a:rPr lang="el-GR" sz="2200" dirty="0">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a:p>
            <a:pPr algn="just"/>
            <a:endParaRPr lang="en-US" sz="2400" b="1" dirty="0">
              <a:latin typeface="Arial" panose="020B0604020202020204" pitchFamily="34" charset="0"/>
              <a:cs typeface="Arial" panose="020B0604020202020204" pitchFamily="34" charset="0"/>
            </a:endParaRPr>
          </a:p>
          <a:p>
            <a:pPr algn="just"/>
            <a:endParaRPr lang="el-GR" sz="2200" dirty="0">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7AE0277B-1A6D-7DBB-ADBD-F9F5B3550444}"/>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71D01E1D-1561-CEFF-EBB9-038EAC6C861F}"/>
              </a:ext>
            </a:extLst>
          </p:cNvPr>
          <p:cNvSpPr>
            <a:spLocks noGrp="1"/>
          </p:cNvSpPr>
          <p:nvPr>
            <p:ph type="sldNum" sz="quarter" idx="12"/>
          </p:nvPr>
        </p:nvSpPr>
        <p:spPr/>
        <p:txBody>
          <a:bodyPr/>
          <a:lstStyle/>
          <a:p>
            <a:fld id="{08AB70BE-1769-45B8-85A6-0C837432C7E6}" type="slidenum">
              <a:rPr lang="en-US" smtClean="0"/>
              <a:t>16</a:t>
            </a:fld>
            <a:endParaRPr lang="en-US"/>
          </a:p>
        </p:txBody>
      </p:sp>
    </p:spTree>
    <p:extLst>
      <p:ext uri="{BB962C8B-B14F-4D97-AF65-F5344CB8AC3E}">
        <p14:creationId xmlns:p14="http://schemas.microsoft.com/office/powerpoint/2010/main" val="2515015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F62C-7944-8737-8B22-55A3D8849056}"/>
              </a:ext>
            </a:extLst>
          </p:cNvPr>
          <p:cNvSpPr>
            <a:spLocks noGrp="1"/>
          </p:cNvSpPr>
          <p:nvPr>
            <p:ph type="title"/>
          </p:nvPr>
        </p:nvSpPr>
        <p:spPr>
          <a:xfrm>
            <a:off x="905255" y="590668"/>
            <a:ext cx="11179157" cy="1329004"/>
          </a:xfrm>
        </p:spPr>
        <p:txBody>
          <a:bodyPr>
            <a:normAutofit/>
          </a:bodyPr>
          <a:lstStyle/>
          <a:p>
            <a:r>
              <a:rPr lang="el-GR" dirty="0"/>
              <a:t>Περί Δικαιώματος Πρόσβασης σε Πληροφορίες του Δημόσιου Τομέα Νόμος (Ν. 184(</a:t>
            </a:r>
            <a:r>
              <a:rPr lang="en-US" dirty="0"/>
              <a:t>I)/2017)</a:t>
            </a:r>
            <a:endParaRPr lang="el-GR" dirty="0"/>
          </a:p>
        </p:txBody>
      </p:sp>
      <p:sp>
        <p:nvSpPr>
          <p:cNvPr id="3" name="Content Placeholder 2">
            <a:extLst>
              <a:ext uri="{FF2B5EF4-FFF2-40B4-BE49-F238E27FC236}">
                <a16:creationId xmlns:a16="http://schemas.microsoft.com/office/drawing/2014/main" id="{86FC2508-BC3D-2F27-67D4-B2D708B3E531}"/>
              </a:ext>
            </a:extLst>
          </p:cNvPr>
          <p:cNvSpPr>
            <a:spLocks noGrp="1"/>
          </p:cNvSpPr>
          <p:nvPr>
            <p:ph idx="1"/>
          </p:nvPr>
        </p:nvSpPr>
        <p:spPr>
          <a:xfrm>
            <a:off x="905255" y="2088859"/>
            <a:ext cx="9914860" cy="4178472"/>
          </a:xfrm>
        </p:spPr>
        <p:txBody>
          <a:bodyPr>
            <a:noAutofit/>
          </a:bodyPr>
          <a:lstStyle/>
          <a:p>
            <a:pPr algn="just">
              <a:buFont typeface="Wingdings" panose="05000000000000000000" pitchFamily="2" charset="2"/>
              <a:buChar char="Ø"/>
            </a:pPr>
            <a:r>
              <a:rPr lang="el-GR" dirty="0">
                <a:solidFill>
                  <a:srgbClr val="121314"/>
                </a:solidFill>
                <a:latin typeface="Arial" panose="020B0604020202020204" pitchFamily="34" charset="0"/>
                <a:cs typeface="Arial" panose="020B0604020202020204" pitchFamily="34" charset="0"/>
              </a:rPr>
              <a:t>Οποιοδήποτε φυσικό ή νομικό πρόσωπο έχει το δικαίωμα να αιτείται πρόσβασης σε πληροφορίες που βρίσκονται στην κατοχή δημόσιας αρχής (Άρθρο 3(1))</a:t>
            </a:r>
            <a:endParaRPr lang="en-US" dirty="0">
              <a:solidFill>
                <a:srgbClr val="121314"/>
              </a:solidFill>
              <a:latin typeface="Arial" panose="020B0604020202020204" pitchFamily="34" charset="0"/>
              <a:cs typeface="Arial" panose="020B0604020202020204" pitchFamily="34" charset="0"/>
            </a:endParaRPr>
          </a:p>
          <a:p>
            <a:pPr lvl="0" algn="just">
              <a:buFont typeface="Wingdings" panose="05000000000000000000" pitchFamily="2" charset="2"/>
              <a:buChar char="Ø"/>
            </a:pPr>
            <a:r>
              <a:rPr lang="el-GR" dirty="0">
                <a:solidFill>
                  <a:srgbClr val="121314"/>
                </a:solidFill>
                <a:latin typeface="Arial" panose="020B0604020202020204" pitchFamily="34" charset="0"/>
                <a:cs typeface="Arial" panose="020B0604020202020204" pitchFamily="34" charset="0"/>
              </a:rPr>
              <a:t>Οποιοδήποτε πρόσωπο υποβάλει γραπτή αίτηση για παροχή πληροφοριών, έχει δικαίωμα:</a:t>
            </a:r>
          </a:p>
          <a:p>
            <a:pPr lvl="0" algn="just"/>
            <a:r>
              <a:rPr lang="el-GR" dirty="0">
                <a:solidFill>
                  <a:srgbClr val="121314"/>
                </a:solidFill>
                <a:latin typeface="Arial" panose="020B0604020202020204" pitchFamily="34" charset="0"/>
                <a:cs typeface="Arial" panose="020B0604020202020204" pitchFamily="34" charset="0"/>
              </a:rPr>
              <a:t>Να πληροφορηθεί γραπτώς από τη δημόσια αρχή κατά πόσο κατέχει ή όχι τις πληροφορίες που ζήτησε</a:t>
            </a:r>
            <a:endParaRPr lang="en-US" dirty="0">
              <a:solidFill>
                <a:srgbClr val="121314"/>
              </a:solidFill>
              <a:latin typeface="Arial" panose="020B0604020202020204" pitchFamily="34" charset="0"/>
              <a:cs typeface="Arial" panose="020B0604020202020204" pitchFamily="34" charset="0"/>
            </a:endParaRPr>
          </a:p>
          <a:p>
            <a:pPr lvl="0" algn="just"/>
            <a:r>
              <a:rPr lang="el-GR" dirty="0">
                <a:solidFill>
                  <a:srgbClr val="121314"/>
                </a:solidFill>
                <a:latin typeface="Arial" panose="020B0604020202020204" pitchFamily="34" charset="0"/>
                <a:cs typeface="Arial" panose="020B0604020202020204" pitchFamily="34" charset="0"/>
              </a:rPr>
              <a:t>Σε περίπτωση που η δημόσια αρχή τις κατέχει και είναι προσβάσιμες, να λάβει τις πληροφορίες αυτές</a:t>
            </a:r>
            <a:r>
              <a:rPr lang="en-US" dirty="0">
                <a:solidFill>
                  <a:srgbClr val="121314"/>
                </a:solidFill>
                <a:latin typeface="Arial" panose="020B0604020202020204" pitchFamily="34" charset="0"/>
                <a:cs typeface="Arial" panose="020B0604020202020204" pitchFamily="34" charset="0"/>
              </a:rPr>
              <a:t> (</a:t>
            </a:r>
            <a:r>
              <a:rPr lang="el-GR" dirty="0">
                <a:solidFill>
                  <a:srgbClr val="121314"/>
                </a:solidFill>
                <a:latin typeface="Arial" panose="020B0604020202020204" pitchFamily="34" charset="0"/>
                <a:cs typeface="Arial" panose="020B0604020202020204" pitchFamily="34" charset="0"/>
              </a:rPr>
              <a:t>Άρθρο 8)</a:t>
            </a:r>
          </a:p>
          <a:p>
            <a:pPr marL="0" indent="0" algn="just">
              <a:buNone/>
            </a:pPr>
            <a:endParaRPr lang="el-GR" sz="2400" dirty="0">
              <a:solidFill>
                <a:schemeClr val="accent1">
                  <a:lumMod val="75000"/>
                </a:schemeClr>
              </a:solidFill>
            </a:endParaRPr>
          </a:p>
          <a:p>
            <a:pPr marL="0" indent="0" algn="just">
              <a:buNone/>
            </a:pPr>
            <a:endParaRPr lang="el-GR" sz="2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BE5D3AE-2797-76BF-72BF-82E06F8A3144}"/>
              </a:ext>
            </a:extLst>
          </p:cNvPr>
          <p:cNvSpPr>
            <a:spLocks noGrp="1"/>
          </p:cNvSpPr>
          <p:nvPr>
            <p:ph type="sldNum" sz="quarter" idx="12"/>
          </p:nvPr>
        </p:nvSpPr>
        <p:spPr/>
        <p:txBody>
          <a:bodyPr/>
          <a:lstStyle/>
          <a:p>
            <a:fld id="{08AB70BE-1769-45B8-85A6-0C837432C7E6}" type="slidenum">
              <a:rPr lang="en-US" smtClean="0"/>
              <a:t>17</a:t>
            </a:fld>
            <a:endParaRPr lang="en-US"/>
          </a:p>
        </p:txBody>
      </p:sp>
      <p:pic>
        <p:nvPicPr>
          <p:cNvPr id="5" name="Picture 4">
            <a:extLst>
              <a:ext uri="{FF2B5EF4-FFF2-40B4-BE49-F238E27FC236}">
                <a16:creationId xmlns:a16="http://schemas.microsoft.com/office/drawing/2014/main" id="{AA64281C-3F67-0A11-CF60-C616243ECCB1}"/>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202018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D0086-377A-67E8-7AF9-2F12654768D6}"/>
              </a:ext>
            </a:extLst>
          </p:cNvPr>
          <p:cNvSpPr>
            <a:spLocks noGrp="1"/>
          </p:cNvSpPr>
          <p:nvPr>
            <p:ph type="title"/>
          </p:nvPr>
        </p:nvSpPr>
        <p:spPr/>
        <p:txBody>
          <a:bodyPr/>
          <a:lstStyle/>
          <a:p>
            <a:r>
              <a:rPr lang="el-GR" dirty="0"/>
              <a:t>Απόλυτες εξαιρέσεις(Άρθρο 19(1))</a:t>
            </a:r>
          </a:p>
        </p:txBody>
      </p:sp>
      <p:sp>
        <p:nvSpPr>
          <p:cNvPr id="3" name="Content Placeholder 2">
            <a:extLst>
              <a:ext uri="{FF2B5EF4-FFF2-40B4-BE49-F238E27FC236}">
                <a16:creationId xmlns:a16="http://schemas.microsoft.com/office/drawing/2014/main" id="{EB33728A-4489-2FC4-7075-FB9759411AA0}"/>
              </a:ext>
            </a:extLst>
          </p:cNvPr>
          <p:cNvSpPr>
            <a:spLocks noGrp="1"/>
          </p:cNvSpPr>
          <p:nvPr>
            <p:ph idx="1"/>
          </p:nvPr>
        </p:nvSpPr>
        <p:spPr/>
        <p:txBody>
          <a:bodyPr/>
          <a:lstStyle/>
          <a:p>
            <a:pPr algn="just"/>
            <a:r>
              <a:rPr lang="el-GR" dirty="0">
                <a:solidFill>
                  <a:srgbClr val="121314"/>
                </a:solidFill>
                <a:latin typeface="Arial" panose="020B0604020202020204" pitchFamily="34" charset="0"/>
                <a:cs typeface="Arial" panose="020B0604020202020204" pitchFamily="34" charset="0"/>
              </a:rPr>
              <a:t>Πληροφορίες στις οποίες ο αιτητής έχει πρόσβαση μέσω άλλων μεθόδων</a:t>
            </a:r>
            <a:endParaRPr lang="en-US" dirty="0">
              <a:solidFill>
                <a:srgbClr val="121314"/>
              </a:solidFill>
              <a:latin typeface="Arial" panose="020B0604020202020204" pitchFamily="34" charset="0"/>
              <a:cs typeface="Arial" panose="020B0604020202020204" pitchFamily="34" charset="0"/>
            </a:endParaRPr>
          </a:p>
          <a:p>
            <a:pPr algn="just"/>
            <a:r>
              <a:rPr lang="el-GR" dirty="0">
                <a:solidFill>
                  <a:srgbClr val="121314"/>
                </a:solidFill>
                <a:latin typeface="Arial" panose="020B0604020202020204" pitchFamily="34" charset="0"/>
                <a:cs typeface="Arial" panose="020B0604020202020204" pitchFamily="34" charset="0"/>
              </a:rPr>
              <a:t>Πληροφορίες που σχετίζονται με ή παρέχονται από την Αστυνομία, την Κ.Υ.Π. και την Εθνική Φρουρά </a:t>
            </a:r>
          </a:p>
          <a:p>
            <a:pPr algn="just"/>
            <a:r>
              <a:rPr lang="el-GR" dirty="0">
                <a:solidFill>
                  <a:srgbClr val="121314"/>
                </a:solidFill>
                <a:latin typeface="Arial" panose="020B0604020202020204" pitchFamily="34" charset="0"/>
                <a:cs typeface="Arial" panose="020B0604020202020204" pitchFamily="34" charset="0"/>
              </a:rPr>
              <a:t>Δικαστικά αρχεία</a:t>
            </a:r>
          </a:p>
          <a:p>
            <a:pPr algn="just"/>
            <a:r>
              <a:rPr lang="el-GR" dirty="0">
                <a:solidFill>
                  <a:srgbClr val="121314"/>
                </a:solidFill>
                <a:latin typeface="Arial" panose="020B0604020202020204" pitchFamily="34" charset="0"/>
                <a:cs typeface="Arial" panose="020B0604020202020204" pitchFamily="34" charset="0"/>
              </a:rPr>
              <a:t>Κοινοβουλευτικές πληροφορίες</a:t>
            </a:r>
          </a:p>
          <a:p>
            <a:pPr algn="just"/>
            <a:r>
              <a:rPr lang="el-GR" dirty="0">
                <a:solidFill>
                  <a:srgbClr val="121314"/>
                </a:solidFill>
                <a:latin typeface="Arial" panose="020B0604020202020204" pitchFamily="34" charset="0"/>
                <a:cs typeface="Arial" panose="020B0604020202020204" pitchFamily="34" charset="0"/>
              </a:rPr>
              <a:t>Πληροφορίες που δόθηκαν υπό τον όρο της εμπιστευτικότητας</a:t>
            </a:r>
            <a:r>
              <a:rPr lang="en-US" dirty="0">
                <a:solidFill>
                  <a:srgbClr val="121314"/>
                </a:solidFill>
                <a:latin typeface="Arial" panose="020B0604020202020204" pitchFamily="34" charset="0"/>
                <a:cs typeface="Arial" panose="020B0604020202020204" pitchFamily="34" charset="0"/>
              </a:rPr>
              <a:t>, </a:t>
            </a:r>
            <a:r>
              <a:rPr lang="el-GR" dirty="0">
                <a:solidFill>
                  <a:srgbClr val="121314"/>
                </a:solidFill>
                <a:latin typeface="Arial" panose="020B0604020202020204" pitchFamily="34" charset="0"/>
                <a:cs typeface="Arial" panose="020B0604020202020204" pitchFamily="34" charset="0"/>
              </a:rPr>
              <a:t>εχεμύθειας ή επαγγελματικού απορρήτου</a:t>
            </a:r>
          </a:p>
          <a:p>
            <a:pPr marL="0" indent="0">
              <a:buNone/>
            </a:pPr>
            <a:endParaRPr lang="el-GR" dirty="0"/>
          </a:p>
        </p:txBody>
      </p:sp>
      <p:sp>
        <p:nvSpPr>
          <p:cNvPr id="4" name="Slide Number Placeholder 3">
            <a:extLst>
              <a:ext uri="{FF2B5EF4-FFF2-40B4-BE49-F238E27FC236}">
                <a16:creationId xmlns:a16="http://schemas.microsoft.com/office/drawing/2014/main" id="{D0B059C5-A758-4523-A257-8648A9D93CF6}"/>
              </a:ext>
            </a:extLst>
          </p:cNvPr>
          <p:cNvSpPr>
            <a:spLocks noGrp="1"/>
          </p:cNvSpPr>
          <p:nvPr>
            <p:ph type="sldNum" sz="quarter" idx="12"/>
          </p:nvPr>
        </p:nvSpPr>
        <p:spPr/>
        <p:txBody>
          <a:bodyPr/>
          <a:lstStyle/>
          <a:p>
            <a:fld id="{08AB70BE-1769-45B8-85A6-0C837432C7E6}" type="slidenum">
              <a:rPr lang="en-US" smtClean="0"/>
              <a:t>18</a:t>
            </a:fld>
            <a:endParaRPr lang="en-US"/>
          </a:p>
        </p:txBody>
      </p:sp>
      <p:pic>
        <p:nvPicPr>
          <p:cNvPr id="5" name="Picture 4">
            <a:extLst>
              <a:ext uri="{FF2B5EF4-FFF2-40B4-BE49-F238E27FC236}">
                <a16:creationId xmlns:a16="http://schemas.microsoft.com/office/drawing/2014/main" id="{124992BD-BC8A-0D90-9582-DEBCA98A588B}"/>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651326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93E6D-BDF5-8043-4A10-E3E62A81FBAE}"/>
              </a:ext>
            </a:extLst>
          </p:cNvPr>
          <p:cNvSpPr>
            <a:spLocks noGrp="1"/>
          </p:cNvSpPr>
          <p:nvPr>
            <p:ph type="title"/>
          </p:nvPr>
        </p:nvSpPr>
        <p:spPr/>
        <p:txBody>
          <a:bodyPr/>
          <a:lstStyle/>
          <a:p>
            <a:r>
              <a:rPr lang="el-GR" dirty="0"/>
              <a:t>Μη απόλυτες εξαιρέσεις (Άρθρο 19(2))</a:t>
            </a:r>
          </a:p>
        </p:txBody>
      </p:sp>
      <p:sp>
        <p:nvSpPr>
          <p:cNvPr id="3" name="Content Placeholder 2">
            <a:extLst>
              <a:ext uri="{FF2B5EF4-FFF2-40B4-BE49-F238E27FC236}">
                <a16:creationId xmlns:a16="http://schemas.microsoft.com/office/drawing/2014/main" id="{8EAE20C0-F66D-E64B-3493-CA21F5A40F13}"/>
              </a:ext>
            </a:extLst>
          </p:cNvPr>
          <p:cNvSpPr>
            <a:spLocks noGrp="1"/>
          </p:cNvSpPr>
          <p:nvPr>
            <p:ph idx="1"/>
          </p:nvPr>
        </p:nvSpPr>
        <p:spPr/>
        <p:txBody>
          <a:bodyPr>
            <a:normAutofit/>
          </a:bodyPr>
          <a:lstStyle/>
          <a:p>
            <a:pPr algn="just"/>
            <a:r>
              <a:rPr lang="el-GR" dirty="0">
                <a:latin typeface="Arial" panose="020B0604020202020204" pitchFamily="34" charset="0"/>
                <a:cs typeface="Arial" panose="020B0604020202020204" pitchFamily="34" charset="0"/>
              </a:rPr>
              <a:t>Πληροφορίες που κατέχει δημόσια αρχή με σκοπό τη δημοσίευσή τους</a:t>
            </a:r>
          </a:p>
          <a:p>
            <a:pPr algn="just"/>
            <a:r>
              <a:rPr lang="el-GR" dirty="0">
                <a:latin typeface="Arial" panose="020B0604020202020204" pitchFamily="34" charset="0"/>
                <a:cs typeface="Arial" panose="020B0604020202020204" pitchFamily="34" charset="0"/>
              </a:rPr>
              <a:t>Πληροφορίες</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που επηρεάζουν την </a:t>
            </a:r>
            <a:r>
              <a:rPr lang="el-GR" b="1" dirty="0">
                <a:latin typeface="Arial" panose="020B0604020202020204" pitchFamily="34" charset="0"/>
                <a:cs typeface="Arial" panose="020B0604020202020204" pitchFamily="34" charset="0"/>
              </a:rPr>
              <a:t>εθνική ασφάλεια</a:t>
            </a:r>
          </a:p>
          <a:p>
            <a:pPr algn="just"/>
            <a:r>
              <a:rPr lang="el-GR" dirty="0">
                <a:latin typeface="Arial" panose="020B0604020202020204" pitchFamily="34" charset="0"/>
                <a:cs typeface="Arial" panose="020B0604020202020204" pitchFamily="34" charset="0"/>
              </a:rPr>
              <a:t>Πληροφορίες που</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η αποκάλυψη τους πιθανόν να επηρεάσει:  </a:t>
            </a:r>
            <a:r>
              <a:rPr lang="el-GR" sz="2000" dirty="0">
                <a:latin typeface="Arial" panose="020B0604020202020204" pitchFamily="34" charset="0"/>
                <a:cs typeface="Arial" panose="020B0604020202020204" pitchFamily="34" charset="0"/>
              </a:rPr>
              <a:t>Άμυνα,</a:t>
            </a:r>
            <a:r>
              <a:rPr lang="el-GR" dirty="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Διεθνείς σχέσεις, Οικονομία, Αρμοδιότητες ελέγχου</a:t>
            </a:r>
            <a:r>
              <a:rPr lang="el-GR" dirty="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Ασφάλεια και υγεία ατόμου</a:t>
            </a:r>
          </a:p>
          <a:p>
            <a:pPr algn="just"/>
            <a:r>
              <a:rPr lang="el-GR" sz="2100" dirty="0">
                <a:latin typeface="Arial" panose="020B0604020202020204" pitchFamily="34" charset="0"/>
                <a:cs typeface="Arial" panose="020B0604020202020204" pitchFamily="34" charset="0"/>
              </a:rPr>
              <a:t>Πληροφορίες</a:t>
            </a:r>
            <a:r>
              <a:rPr lang="en-US" sz="2100" dirty="0">
                <a:latin typeface="Arial" panose="020B0604020202020204" pitchFamily="34" charset="0"/>
                <a:cs typeface="Arial" panose="020B0604020202020204" pitchFamily="34" charset="0"/>
              </a:rPr>
              <a:t> </a:t>
            </a:r>
            <a:r>
              <a:rPr lang="el-GR" sz="2100" dirty="0">
                <a:latin typeface="Arial" panose="020B0604020202020204" pitchFamily="34" charset="0"/>
                <a:cs typeface="Arial" panose="020B0604020202020204" pitchFamily="34" charset="0"/>
              </a:rPr>
              <a:t>που αφορούν: Έρευνες και διαδικασίες που διεξάγονται από δημόσιες αρχές, Εφαρμογή εκτελεστικών εξουσιών κατοχυρωμένων δια νόμου, Διαμόρφωση κυβερνητικής πολιτικής, Ασφάλεια και υγεία των πολιτών</a:t>
            </a:r>
          </a:p>
          <a:p>
            <a:pPr lvl="0" algn="just"/>
            <a:r>
              <a:rPr lang="el-GR" sz="2100" dirty="0">
                <a:latin typeface="Arial" panose="020B0604020202020204" pitchFamily="34" charset="0"/>
                <a:cs typeface="Arial" panose="020B0604020202020204" pitchFamily="34" charset="0"/>
              </a:rPr>
              <a:t>Πληροφορίες που έχουν αποκτηθεί ή καταγραφεί  για:  Ανακρίσεις, Ποινικές διαδικασίες, Αστικές διαδικασίες</a:t>
            </a:r>
          </a:p>
        </p:txBody>
      </p:sp>
      <p:sp>
        <p:nvSpPr>
          <p:cNvPr id="4" name="Slide Number Placeholder 3">
            <a:extLst>
              <a:ext uri="{FF2B5EF4-FFF2-40B4-BE49-F238E27FC236}">
                <a16:creationId xmlns:a16="http://schemas.microsoft.com/office/drawing/2014/main" id="{14401CB9-147D-E9EC-CBFB-09AC7C01C26C}"/>
              </a:ext>
            </a:extLst>
          </p:cNvPr>
          <p:cNvSpPr>
            <a:spLocks noGrp="1"/>
          </p:cNvSpPr>
          <p:nvPr>
            <p:ph type="sldNum" sz="quarter" idx="12"/>
          </p:nvPr>
        </p:nvSpPr>
        <p:spPr/>
        <p:txBody>
          <a:bodyPr/>
          <a:lstStyle/>
          <a:p>
            <a:fld id="{08AB70BE-1769-45B8-85A6-0C837432C7E6}" type="slidenum">
              <a:rPr lang="en-US" smtClean="0"/>
              <a:t>19</a:t>
            </a:fld>
            <a:endParaRPr lang="en-US"/>
          </a:p>
        </p:txBody>
      </p:sp>
      <p:pic>
        <p:nvPicPr>
          <p:cNvPr id="5" name="Picture 4">
            <a:extLst>
              <a:ext uri="{FF2B5EF4-FFF2-40B4-BE49-F238E27FC236}">
                <a16:creationId xmlns:a16="http://schemas.microsoft.com/office/drawing/2014/main" id="{B71C9B60-F632-9942-CC78-1FBAB7BBB429}"/>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6986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D365-9F0D-B7B0-40C8-A656F62E1196}"/>
              </a:ext>
            </a:extLst>
          </p:cNvPr>
          <p:cNvSpPr>
            <a:spLocks noGrp="1"/>
          </p:cNvSpPr>
          <p:nvPr>
            <p:ph type="title"/>
          </p:nvPr>
        </p:nvSpPr>
        <p:spPr>
          <a:xfrm>
            <a:off x="905256" y="0"/>
            <a:ext cx="9914859" cy="1493240"/>
          </a:xfrm>
        </p:spPr>
        <p:txBody>
          <a:bodyPr/>
          <a:lstStyle/>
          <a:p>
            <a:r>
              <a:rPr lang="el-GR" dirty="0"/>
              <a:t>Νομικό πλαίσιο</a:t>
            </a:r>
          </a:p>
        </p:txBody>
      </p:sp>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a:xfrm>
            <a:off x="914400" y="1241572"/>
            <a:ext cx="9914860" cy="4801420"/>
          </a:xfrm>
        </p:spPr>
        <p:txBody>
          <a:bodyPr>
            <a:normAutofit fontScale="92500" lnSpcReduction="10000"/>
          </a:bodyPr>
          <a:lstStyle/>
          <a:p>
            <a:pPr algn="just"/>
            <a:r>
              <a:rPr lang="el-GR" sz="2200" dirty="0">
                <a:solidFill>
                  <a:schemeClr val="tx1"/>
                </a:solidFill>
                <a:latin typeface="Arial" panose="020B0604020202020204" pitchFamily="34" charset="0"/>
                <a:cs typeface="Arial" panose="020B0604020202020204" pitchFamily="34" charset="0"/>
              </a:rPr>
              <a:t>Ο </a:t>
            </a:r>
            <a:r>
              <a:rPr lang="el-GR" sz="2200" b="1" dirty="0">
                <a:solidFill>
                  <a:schemeClr val="accent2"/>
                </a:solidFill>
                <a:latin typeface="Arial" panose="020B0604020202020204" pitchFamily="34" charset="0"/>
                <a:ea typeface="+mj-ea"/>
                <a:cs typeface="Arial" panose="020B0604020202020204" pitchFamily="34" charset="0"/>
              </a:rPr>
              <a:t>Κανονισμός (ΕΕ) 2016/679 </a:t>
            </a:r>
            <a:r>
              <a:rPr lang="el-GR" sz="2200" dirty="0">
                <a:solidFill>
                  <a:schemeClr val="tx1"/>
                </a:solidFill>
                <a:latin typeface="Arial" panose="020B0604020202020204" pitchFamily="34" charset="0"/>
                <a:cs typeface="Arial" panose="020B0604020202020204" pitchFamily="34" charset="0"/>
              </a:rPr>
              <a:t>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 </a:t>
            </a:r>
            <a:r>
              <a:rPr lang="el-GR" sz="2200" b="1" dirty="0">
                <a:solidFill>
                  <a:schemeClr val="accent2"/>
                </a:solidFill>
                <a:latin typeface="Arial" panose="020B0604020202020204" pitchFamily="34" charset="0"/>
                <a:ea typeface="+mj-ea"/>
                <a:cs typeface="Arial" panose="020B0604020202020204" pitchFamily="34" charset="0"/>
              </a:rPr>
              <a:t>(ΓΚΠΔ)</a:t>
            </a:r>
            <a:endParaRPr lang="el-GR" sz="2200" dirty="0">
              <a:solidFill>
                <a:schemeClr val="tx1"/>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Ο περί της Προστασίας των Φυσικών Προσώπων Έναντι την Επεξεργασία των Δεδομένων Προσωπικού Χαρακτήρα και της Ελεύθερης Κυκλοφορίας των Δεδομένων αυτών Νόμος του 2018 </a:t>
            </a:r>
            <a:r>
              <a:rPr lang="el-GR" sz="2200" b="1" dirty="0">
                <a:solidFill>
                  <a:schemeClr val="accent2"/>
                </a:solidFill>
                <a:latin typeface="Arial" panose="020B0604020202020204" pitchFamily="34" charset="0"/>
                <a:ea typeface="+mj-ea"/>
                <a:cs typeface="Arial" panose="020B0604020202020204" pitchFamily="34" charset="0"/>
              </a:rPr>
              <a:t>(Ν.125(Ι)/2018) </a:t>
            </a:r>
          </a:p>
          <a:p>
            <a:pPr algn="just"/>
            <a:r>
              <a:rPr lang="el-GR" sz="2200" dirty="0">
                <a:solidFill>
                  <a:srgbClr val="000000"/>
                </a:solidFill>
                <a:latin typeface="Arial" panose="020B0604020202020204" pitchFamily="34" charset="0"/>
                <a:cs typeface="Arial" panose="020B0604020202020204" pitchFamily="34" charset="0"/>
              </a:rPr>
              <a:t>Ο περί Δικαιώματος Πρόσβασης σε Πληροφορίες του Δημόσιου Τομέα Νόμος του 2017 </a:t>
            </a:r>
            <a:r>
              <a:rPr lang="el-GR" sz="2200" b="1" dirty="0">
                <a:solidFill>
                  <a:schemeClr val="accent2"/>
                </a:solidFill>
                <a:latin typeface="Arial" panose="020B0604020202020204" pitchFamily="34" charset="0"/>
                <a:ea typeface="+mj-ea"/>
                <a:cs typeface="Arial" panose="020B0604020202020204" pitchFamily="34" charset="0"/>
              </a:rPr>
              <a:t>(Ν.184(Ι)/2017)</a:t>
            </a:r>
          </a:p>
          <a:p>
            <a:pPr algn="just"/>
            <a:r>
              <a:rPr lang="el-GR" sz="2200" dirty="0">
                <a:solidFill>
                  <a:srgbClr val="000000"/>
                </a:solidFill>
                <a:latin typeface="Arial" panose="020B0604020202020204" pitchFamily="34" charset="0"/>
                <a:cs typeface="Arial" panose="020B0604020202020204" pitchFamily="34" charset="0"/>
              </a:rPr>
              <a:t>Ο περί Δημόσιας Υπηρεσίας Νόμος του 1990(ως τροποποιείται)</a:t>
            </a:r>
            <a:r>
              <a:rPr lang="en-US" sz="2200" dirty="0">
                <a:solidFill>
                  <a:srgbClr val="000000"/>
                </a:solidFill>
                <a:latin typeface="Arial" panose="020B0604020202020204" pitchFamily="34" charset="0"/>
                <a:cs typeface="Arial" panose="020B0604020202020204" pitchFamily="34" charset="0"/>
              </a:rPr>
              <a:t> </a:t>
            </a:r>
            <a:r>
              <a:rPr lang="el-GR" sz="2200" dirty="0">
                <a:solidFill>
                  <a:srgbClr val="000000"/>
                </a:solidFill>
                <a:latin typeface="Arial" panose="020B0604020202020204" pitchFamily="34" charset="0"/>
                <a:cs typeface="Arial" panose="020B0604020202020204" pitchFamily="34" charset="0"/>
              </a:rPr>
              <a:t>και οι περί Δημόσιας Υπηρεσίας Κανονισμοί (Γενικοί, χορήγηση αδειών, αξιολόγηση κτλ.)</a:t>
            </a:r>
          </a:p>
          <a:p>
            <a:pPr marL="0" indent="0">
              <a:buNone/>
            </a:pPr>
            <a:endParaRPr lang="el-GR" sz="2200" dirty="0">
              <a:solidFill>
                <a:srgbClr val="000000"/>
              </a:solidFill>
              <a:latin typeface="Arial" panose="020B0604020202020204" pitchFamily="34" charset="0"/>
              <a:cs typeface="Arial" panose="020B0604020202020204" pitchFamily="34" charset="0"/>
            </a:endParaRPr>
          </a:p>
          <a:p>
            <a:pPr marL="0" indent="0" algn="just">
              <a:buNone/>
            </a:pPr>
            <a:endParaRPr lang="el-GR" sz="2200" b="1" dirty="0">
              <a:solidFill>
                <a:schemeClr val="accent2"/>
              </a:solidFill>
              <a:latin typeface="Arial" panose="020B0604020202020204" pitchFamily="34" charset="0"/>
              <a:ea typeface="+mj-ea"/>
              <a:cs typeface="Arial" panose="020B0604020202020204" pitchFamily="34" charset="0"/>
            </a:endParaRPr>
          </a:p>
          <a:p>
            <a:endParaRPr lang="el-GR" sz="2200" dirty="0">
              <a:solidFill>
                <a:schemeClr val="tx1"/>
              </a:solidFill>
              <a:latin typeface="Arial" panose="020B0604020202020204" pitchFamily="34" charset="0"/>
              <a:cs typeface="Arial" panose="020B0604020202020204" pitchFamily="34" charset="0"/>
            </a:endParaRPr>
          </a:p>
          <a:p>
            <a:endParaRPr lang="el-GR" sz="2000" dirty="0">
              <a:solidFill>
                <a:schemeClr val="tx1"/>
              </a:solidFill>
              <a:latin typeface="Arial" panose="020B0604020202020204" pitchFamily="34" charset="0"/>
              <a:cs typeface="Arial" panose="020B0604020202020204" pitchFamily="34" charset="0"/>
            </a:endParaRPr>
          </a:p>
          <a:p>
            <a:pPr marL="0" indent="0">
              <a:buNone/>
            </a:pPr>
            <a:endParaRPr lang="el-GR" i="0" dirty="0">
              <a:solidFill>
                <a:srgbClr val="000000"/>
              </a:solidFill>
              <a:effectLst/>
              <a:latin typeface="Arial" panose="020B0604020202020204" pitchFamily="34" charset="0"/>
              <a:cs typeface="Arial" panose="020B0604020202020204" pitchFamily="34" charset="0"/>
            </a:endParaRPr>
          </a:p>
          <a:p>
            <a:endParaRPr lang="el-GR" dirty="0">
              <a:solidFill>
                <a:srgbClr val="000000"/>
              </a:solidFill>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753F7E24-6DD6-66B8-D751-B2AD1A5A3422}"/>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970823FE-53A9-0076-9268-C5B8BE822BF8}"/>
              </a:ext>
            </a:extLst>
          </p:cNvPr>
          <p:cNvSpPr>
            <a:spLocks noGrp="1"/>
          </p:cNvSpPr>
          <p:nvPr>
            <p:ph type="sldNum" sz="quarter" idx="12"/>
          </p:nvPr>
        </p:nvSpPr>
        <p:spPr/>
        <p:txBody>
          <a:bodyPr/>
          <a:lstStyle/>
          <a:p>
            <a:fld id="{08AB70BE-1769-45B8-85A6-0C837432C7E6}" type="slidenum">
              <a:rPr lang="en-US" smtClean="0"/>
              <a:t>2</a:t>
            </a:fld>
            <a:endParaRPr lang="en-US"/>
          </a:p>
        </p:txBody>
      </p:sp>
    </p:spTree>
    <p:extLst>
      <p:ext uri="{BB962C8B-B14F-4D97-AF65-F5344CB8AC3E}">
        <p14:creationId xmlns:p14="http://schemas.microsoft.com/office/powerpoint/2010/main" val="4242241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4926-2F60-DF54-0E67-684249500F59}"/>
              </a:ext>
            </a:extLst>
          </p:cNvPr>
          <p:cNvSpPr>
            <a:spLocks noGrp="1"/>
          </p:cNvSpPr>
          <p:nvPr>
            <p:ph type="title"/>
          </p:nvPr>
        </p:nvSpPr>
        <p:spPr/>
        <p:txBody>
          <a:bodyPr/>
          <a:lstStyle/>
          <a:p>
            <a:r>
              <a:rPr lang="el-GR" dirty="0"/>
              <a:t>Ρόλος του Γραφείου Επιτρόπου Προστασίας Δεδομένων Προσωπικού Χαρακτήρα</a:t>
            </a:r>
          </a:p>
        </p:txBody>
      </p:sp>
      <p:sp>
        <p:nvSpPr>
          <p:cNvPr id="3" name="Content Placeholder 2">
            <a:extLst>
              <a:ext uri="{FF2B5EF4-FFF2-40B4-BE49-F238E27FC236}">
                <a16:creationId xmlns:a16="http://schemas.microsoft.com/office/drawing/2014/main" id="{E3EC9D18-08D2-18AA-6682-1B5F65A12EF5}"/>
              </a:ext>
            </a:extLst>
          </p:cNvPr>
          <p:cNvSpPr>
            <a:spLocks noGrp="1"/>
          </p:cNvSpPr>
          <p:nvPr>
            <p:ph idx="1"/>
          </p:nvPr>
        </p:nvSpPr>
        <p:spPr>
          <a:xfrm>
            <a:off x="914400" y="2046913"/>
            <a:ext cx="9914860" cy="3996077"/>
          </a:xfrm>
        </p:spPr>
        <p:txBody>
          <a:bodyPr/>
          <a:lstStyle/>
          <a:p>
            <a:pPr algn="just"/>
            <a:r>
              <a:rPr lang="el-GR" dirty="0">
                <a:solidFill>
                  <a:srgbClr val="121314"/>
                </a:solidFill>
                <a:latin typeface="Arial" panose="020B0604020202020204" pitchFamily="34" charset="0"/>
                <a:cs typeface="Arial" panose="020B0604020202020204" pitchFamily="34" charset="0"/>
              </a:rPr>
              <a:t>Ευαισθητοποίηση</a:t>
            </a:r>
            <a:r>
              <a:rPr lang="el-GR" b="0" i="0" dirty="0">
                <a:solidFill>
                  <a:srgbClr val="121314"/>
                </a:solidFill>
                <a:effectLst/>
                <a:latin typeface="Arial" panose="020B0604020202020204" pitchFamily="34" charset="0"/>
                <a:cs typeface="Arial" panose="020B0604020202020204" pitchFamily="34" charset="0"/>
              </a:rPr>
              <a:t> του κοινού και των υπεύθυνων επεξεργασίας</a:t>
            </a:r>
          </a:p>
          <a:p>
            <a:pPr algn="just"/>
            <a:r>
              <a:rPr lang="el-GR" dirty="0">
                <a:solidFill>
                  <a:srgbClr val="121314"/>
                </a:solidFill>
                <a:latin typeface="Arial" panose="020B0604020202020204" pitchFamily="34" charset="0"/>
                <a:cs typeface="Arial" panose="020B0604020202020204" pitchFamily="34" charset="0"/>
              </a:rPr>
              <a:t>Προστασία των δικαιωμάτων των υποκειμένων των δεδομένων</a:t>
            </a:r>
          </a:p>
          <a:p>
            <a:pPr algn="just"/>
            <a:r>
              <a:rPr lang="el-GR" dirty="0">
                <a:solidFill>
                  <a:srgbClr val="121314"/>
                </a:solidFill>
                <a:latin typeface="Arial" panose="020B0604020202020204" pitchFamily="34" charset="0"/>
                <a:cs typeface="Arial" panose="020B0604020202020204" pitchFamily="34" charset="0"/>
              </a:rPr>
              <a:t>Καθοδήγηση σχετικά με την ορθή εφαρμογή του ΓΚΠΔ</a:t>
            </a:r>
          </a:p>
          <a:p>
            <a:pPr algn="just"/>
            <a:r>
              <a:rPr lang="el-GR" dirty="0">
                <a:solidFill>
                  <a:srgbClr val="121314"/>
                </a:solidFill>
                <a:latin typeface="Arial" panose="020B0604020202020204" pitchFamily="34" charset="0"/>
                <a:cs typeface="Arial" panose="020B0604020202020204" pitchFamily="34" charset="0"/>
              </a:rPr>
              <a:t>Συμβουλευτικός ρόλος για νομοθετικά και διοικητικά μέτρα</a:t>
            </a:r>
          </a:p>
          <a:p>
            <a:pPr algn="just"/>
            <a:r>
              <a:rPr lang="el-GR" dirty="0">
                <a:solidFill>
                  <a:srgbClr val="121314"/>
                </a:solidFill>
                <a:latin typeface="Arial" panose="020B0604020202020204" pitchFamily="34" charset="0"/>
                <a:cs typeface="Arial" panose="020B0604020202020204" pitchFamily="34" charset="0"/>
              </a:rPr>
              <a:t>Διενέργεια ελέγχων</a:t>
            </a:r>
          </a:p>
          <a:p>
            <a:pPr algn="just"/>
            <a:r>
              <a:rPr lang="el-GR" dirty="0">
                <a:solidFill>
                  <a:srgbClr val="121314"/>
                </a:solidFill>
                <a:latin typeface="Arial" panose="020B0604020202020204" pitchFamily="34" charset="0"/>
                <a:cs typeface="Arial" panose="020B0604020202020204" pitchFamily="34" charset="0"/>
              </a:rPr>
              <a:t>Επιβολή διοικητικών κυρώσεων και προστίμων</a:t>
            </a:r>
          </a:p>
        </p:txBody>
      </p:sp>
      <p:sp>
        <p:nvSpPr>
          <p:cNvPr id="4" name="Slide Number Placeholder 3">
            <a:extLst>
              <a:ext uri="{FF2B5EF4-FFF2-40B4-BE49-F238E27FC236}">
                <a16:creationId xmlns:a16="http://schemas.microsoft.com/office/drawing/2014/main" id="{09FD0643-2816-4146-B9AD-E3FD5C1B5B81}"/>
              </a:ext>
            </a:extLst>
          </p:cNvPr>
          <p:cNvSpPr>
            <a:spLocks noGrp="1"/>
          </p:cNvSpPr>
          <p:nvPr>
            <p:ph type="sldNum" sz="quarter" idx="12"/>
          </p:nvPr>
        </p:nvSpPr>
        <p:spPr/>
        <p:txBody>
          <a:bodyPr/>
          <a:lstStyle/>
          <a:p>
            <a:fld id="{08AB70BE-1769-45B8-85A6-0C837432C7E6}" type="slidenum">
              <a:rPr lang="en-US" smtClean="0"/>
              <a:t>20</a:t>
            </a:fld>
            <a:endParaRPr lang="en-US"/>
          </a:p>
        </p:txBody>
      </p:sp>
      <p:pic>
        <p:nvPicPr>
          <p:cNvPr id="5" name="Picture 4">
            <a:extLst>
              <a:ext uri="{FF2B5EF4-FFF2-40B4-BE49-F238E27FC236}">
                <a16:creationId xmlns:a16="http://schemas.microsoft.com/office/drawing/2014/main" id="{45D815EA-BC40-A32D-8B0D-0FF489B02C40}"/>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1672032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32268-A765-CB71-A90F-C403C969A384}"/>
              </a:ext>
            </a:extLst>
          </p:cNvPr>
          <p:cNvSpPr>
            <a:spLocks noGrp="1"/>
          </p:cNvSpPr>
          <p:nvPr>
            <p:ph type="title"/>
          </p:nvPr>
        </p:nvSpPr>
        <p:spPr/>
        <p:txBody>
          <a:bodyPr/>
          <a:lstStyle/>
          <a:p>
            <a:r>
              <a:rPr lang="el-GR" dirty="0"/>
              <a:t>Προηγούμενη Διαβούλευση με το Γραφείο</a:t>
            </a:r>
          </a:p>
        </p:txBody>
      </p:sp>
      <p:sp>
        <p:nvSpPr>
          <p:cNvPr id="3" name="Content Placeholder 2">
            <a:extLst>
              <a:ext uri="{FF2B5EF4-FFF2-40B4-BE49-F238E27FC236}">
                <a16:creationId xmlns:a16="http://schemas.microsoft.com/office/drawing/2014/main" id="{D6BDD11A-16B3-1C98-4596-8B7806579F77}"/>
              </a:ext>
            </a:extLst>
          </p:cNvPr>
          <p:cNvSpPr>
            <a:spLocks noGrp="1"/>
          </p:cNvSpPr>
          <p:nvPr>
            <p:ph idx="1"/>
          </p:nvPr>
        </p:nvSpPr>
        <p:spPr/>
        <p:txBody>
          <a:bodyPr/>
          <a:lstStyle/>
          <a:p>
            <a:r>
              <a:rPr lang="el-GR" dirty="0">
                <a:latin typeface="Arial" panose="020B0604020202020204" pitchFamily="34" charset="0"/>
                <a:cs typeface="Arial" panose="020B0604020202020204" pitchFamily="34" charset="0"/>
              </a:rPr>
              <a:t>Εγκύκλιοι σχετικά με: </a:t>
            </a:r>
          </a:p>
          <a:p>
            <a:pPr marL="0" indent="0">
              <a:buNone/>
            </a:pPr>
            <a:r>
              <a:rPr lang="el-GR" dirty="0">
                <a:latin typeface="Arial" panose="020B0604020202020204" pitchFamily="34" charset="0"/>
                <a:cs typeface="Arial" panose="020B0604020202020204" pitchFamily="34" charset="0"/>
              </a:rPr>
              <a:t>(α) Διαχείριση ευαίσθητων προσωπικών δεδομένων</a:t>
            </a:r>
          </a:p>
          <a:p>
            <a:pPr marL="0" indent="0">
              <a:buNone/>
            </a:pPr>
            <a:r>
              <a:rPr lang="el-GR" dirty="0">
                <a:latin typeface="Arial" panose="020B0604020202020204" pitchFamily="34" charset="0"/>
                <a:cs typeface="Arial" panose="020B0604020202020204" pitchFamily="34" charset="0"/>
              </a:rPr>
              <a:t>(β) Αρχειακή διαχείριση εγγράφων</a:t>
            </a:r>
          </a:p>
          <a:p>
            <a:pPr marL="0" indent="0">
              <a:buNone/>
            </a:pPr>
            <a:r>
              <a:rPr lang="el-GR" dirty="0">
                <a:latin typeface="Arial" panose="020B0604020202020204" pitchFamily="34" charset="0"/>
                <a:cs typeface="Arial" panose="020B0604020202020204" pitchFamily="34" charset="0"/>
              </a:rPr>
              <a:t>(γ) Επιθεώρηση φακέλων</a:t>
            </a:r>
          </a:p>
          <a:p>
            <a:pPr marL="0" indent="0">
              <a:buNone/>
            </a:pPr>
            <a:r>
              <a:rPr lang="el-GR" dirty="0">
                <a:latin typeface="Arial" panose="020B0604020202020204" pitchFamily="34" charset="0"/>
                <a:cs typeface="Arial" panose="020B0604020202020204" pitchFamily="34" charset="0"/>
              </a:rPr>
              <a:t>(δ) Πολιτική Απορρήτου</a:t>
            </a:r>
          </a:p>
          <a:p>
            <a:pPr marL="0" indent="0">
              <a:buNone/>
            </a:pPr>
            <a:r>
              <a:rPr lang="el-GR" dirty="0">
                <a:latin typeface="Arial" panose="020B0604020202020204" pitchFamily="34" charset="0"/>
                <a:cs typeface="Arial" panose="020B0604020202020204" pitchFamily="34" charset="0"/>
              </a:rPr>
              <a:t>(ε) Συμβάσεις ανάθεσης επεξεργασίας</a:t>
            </a:r>
          </a:p>
        </p:txBody>
      </p:sp>
      <p:sp>
        <p:nvSpPr>
          <p:cNvPr id="4" name="Slide Number Placeholder 3">
            <a:extLst>
              <a:ext uri="{FF2B5EF4-FFF2-40B4-BE49-F238E27FC236}">
                <a16:creationId xmlns:a16="http://schemas.microsoft.com/office/drawing/2014/main" id="{203345D4-C748-94DC-ED7B-8057B1D7FCD7}"/>
              </a:ext>
            </a:extLst>
          </p:cNvPr>
          <p:cNvSpPr>
            <a:spLocks noGrp="1"/>
          </p:cNvSpPr>
          <p:nvPr>
            <p:ph type="sldNum" sz="quarter" idx="12"/>
          </p:nvPr>
        </p:nvSpPr>
        <p:spPr/>
        <p:txBody>
          <a:bodyPr/>
          <a:lstStyle/>
          <a:p>
            <a:fld id="{08AB70BE-1769-45B8-85A6-0C837432C7E6}" type="slidenum">
              <a:rPr lang="en-US" smtClean="0"/>
              <a:t>21</a:t>
            </a:fld>
            <a:endParaRPr lang="en-US"/>
          </a:p>
        </p:txBody>
      </p:sp>
    </p:spTree>
    <p:extLst>
      <p:ext uri="{BB962C8B-B14F-4D97-AF65-F5344CB8AC3E}">
        <p14:creationId xmlns:p14="http://schemas.microsoft.com/office/powerpoint/2010/main" val="3193877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47FB2-FE0D-160F-650A-CAB84A878BE1}"/>
              </a:ext>
            </a:extLst>
          </p:cNvPr>
          <p:cNvSpPr>
            <a:spLocks noGrp="1"/>
          </p:cNvSpPr>
          <p:nvPr>
            <p:ph type="title"/>
          </p:nvPr>
        </p:nvSpPr>
        <p:spPr>
          <a:xfrm>
            <a:off x="905256" y="590668"/>
            <a:ext cx="9914859" cy="1699526"/>
          </a:xfrm>
        </p:spPr>
        <p:txBody>
          <a:bodyPr>
            <a:normAutofit fontScale="90000"/>
          </a:bodyPr>
          <a:lstStyle/>
          <a:p>
            <a:r>
              <a:rPr lang="el-GR" sz="4000" dirty="0">
                <a:latin typeface="Arial" panose="020B0604020202020204" pitchFamily="34" charset="0"/>
                <a:cs typeface="Arial" panose="020B0604020202020204" pitchFamily="34" charset="0"/>
              </a:rPr>
              <a:t>Από Παράπονα και Γνωστοποιήσεις Περιστατικών </a:t>
            </a:r>
            <a:r>
              <a:rPr lang="el-GR" dirty="0">
                <a:latin typeface="Arial" panose="020B0604020202020204" pitchFamily="34" charset="0"/>
                <a:cs typeface="Arial" panose="020B0604020202020204" pitchFamily="34" charset="0"/>
              </a:rPr>
              <a:t>Π</a:t>
            </a:r>
            <a:r>
              <a:rPr lang="el-GR" sz="4000" dirty="0">
                <a:latin typeface="Arial" panose="020B0604020202020204" pitchFamily="34" charset="0"/>
                <a:cs typeface="Arial" panose="020B0604020202020204" pitchFamily="34" charset="0"/>
              </a:rPr>
              <a:t>αραβίασης στο Γραφείο, παρατηρείται:</a:t>
            </a:r>
            <a:br>
              <a:rPr lang="en-US" sz="4000" dirty="0">
                <a:latin typeface="Arial" panose="020B0604020202020204" pitchFamily="34" charset="0"/>
                <a:cs typeface="Arial" panose="020B0604020202020204" pitchFamily="34" charset="0"/>
              </a:rPr>
            </a:br>
            <a:endParaRPr lang="el-GR" dirty="0"/>
          </a:p>
        </p:txBody>
      </p:sp>
      <p:sp>
        <p:nvSpPr>
          <p:cNvPr id="3" name="Content Placeholder 2">
            <a:extLst>
              <a:ext uri="{FF2B5EF4-FFF2-40B4-BE49-F238E27FC236}">
                <a16:creationId xmlns:a16="http://schemas.microsoft.com/office/drawing/2014/main" id="{2929306D-908D-7927-2BE8-E4B89F52EFBB}"/>
              </a:ext>
            </a:extLst>
          </p:cNvPr>
          <p:cNvSpPr>
            <a:spLocks noGrp="1"/>
          </p:cNvSpPr>
          <p:nvPr>
            <p:ph idx="1"/>
          </p:nvPr>
        </p:nvSpPr>
        <p:spPr>
          <a:xfrm>
            <a:off x="914400" y="2432807"/>
            <a:ext cx="9914860" cy="3610184"/>
          </a:xfrm>
        </p:spPr>
        <p:txBody>
          <a:bodyPr/>
          <a:lstStyle/>
          <a:p>
            <a:pPr algn="just"/>
            <a:r>
              <a:rPr lang="el-GR" sz="1900" dirty="0">
                <a:latin typeface="Arial" panose="020B0604020202020204" pitchFamily="34" charset="0"/>
                <a:cs typeface="Arial" panose="020B0604020202020204" pitchFamily="34" charset="0"/>
              </a:rPr>
              <a:t>μη ανάρτηση στοιχείων επικοινωνίας υπεύθυνου προστασίας δεδομένων </a:t>
            </a:r>
            <a:endParaRPr lang="en-US" sz="1900" dirty="0">
              <a:latin typeface="Arial" panose="020B0604020202020204" pitchFamily="34" charset="0"/>
              <a:cs typeface="Arial" panose="020B0604020202020204" pitchFamily="34" charset="0"/>
            </a:endParaRPr>
          </a:p>
          <a:p>
            <a:pPr algn="just"/>
            <a:r>
              <a:rPr lang="el-GR" sz="1900" dirty="0">
                <a:latin typeface="Arial" panose="020B0604020202020204" pitchFamily="34" charset="0"/>
                <a:cs typeface="Arial" panose="020B0604020202020204" pitchFamily="34" charset="0"/>
              </a:rPr>
              <a:t>απουσία ή μη επαρκής πολιτική προστασίας δεδομένων </a:t>
            </a:r>
            <a:endParaRPr lang="en-US" sz="1900" dirty="0">
              <a:latin typeface="Arial" panose="020B0604020202020204" pitchFamily="34" charset="0"/>
              <a:cs typeface="Arial" panose="020B0604020202020204" pitchFamily="34" charset="0"/>
            </a:endParaRPr>
          </a:p>
          <a:p>
            <a:pPr algn="just"/>
            <a:r>
              <a:rPr lang="el-GR" sz="1800" dirty="0">
                <a:solidFill>
                  <a:srgbClr val="000000"/>
                </a:solidFill>
                <a:effectLst/>
                <a:latin typeface="Arial" panose="020B0604020202020204" pitchFamily="34" charset="0"/>
                <a:ea typeface="Calibri" panose="020F0502020204030204" pitchFamily="34" charset="0"/>
              </a:rPr>
              <a:t>τα αιτήματα άσκησης δικαιωμάτων δεν ικανοποιούνται εντός του χρονικού περιθωρίου που προβλέπει ο νόμος (ένα μήνα) ή αν δεν δίνεται επαρκή απάντηση (Άρθρο 12(3) ΓΚΠΔ)</a:t>
            </a:r>
          </a:p>
          <a:p>
            <a:pPr algn="just"/>
            <a:r>
              <a:rPr lang="el-GR" sz="1800" dirty="0">
                <a:solidFill>
                  <a:srgbClr val="000000"/>
                </a:solidFill>
                <a:effectLst/>
                <a:latin typeface="Arial" panose="020B0604020202020204" pitchFamily="34" charset="0"/>
                <a:ea typeface="Calibri" panose="020F0502020204030204" pitchFamily="34" charset="0"/>
              </a:rPr>
              <a:t>μη διενέργεια Εκτίμησης Αντικτύπου όταν υπάρχει υψηλός κίνδυνος για τα δικαιώματα και τις ελευθερίες των φυσικών προσώπων</a:t>
            </a:r>
          </a:p>
          <a:p>
            <a:pPr marL="0" indent="0">
              <a:buNone/>
            </a:pPr>
            <a:endParaRPr lang="el-GR" sz="19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AD82234-C080-299E-130D-41525262BD01}"/>
              </a:ext>
            </a:extLst>
          </p:cNvPr>
          <p:cNvSpPr>
            <a:spLocks noGrp="1"/>
          </p:cNvSpPr>
          <p:nvPr>
            <p:ph type="sldNum" sz="quarter" idx="12"/>
          </p:nvPr>
        </p:nvSpPr>
        <p:spPr/>
        <p:txBody>
          <a:bodyPr/>
          <a:lstStyle/>
          <a:p>
            <a:fld id="{08AB70BE-1769-45B8-85A6-0C837432C7E6}" type="slidenum">
              <a:rPr lang="en-US" smtClean="0"/>
              <a:t>22</a:t>
            </a:fld>
            <a:endParaRPr lang="en-US"/>
          </a:p>
        </p:txBody>
      </p:sp>
      <p:pic>
        <p:nvPicPr>
          <p:cNvPr id="5" name="Picture 4">
            <a:extLst>
              <a:ext uri="{FF2B5EF4-FFF2-40B4-BE49-F238E27FC236}">
                <a16:creationId xmlns:a16="http://schemas.microsoft.com/office/drawing/2014/main" id="{BCE9F5D0-2E12-0B9A-A074-4AFE148C79CB}"/>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593469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3252-CDF7-0858-AEEF-BBF303291229}"/>
              </a:ext>
            </a:extLst>
          </p:cNvPr>
          <p:cNvSpPr>
            <a:spLocks noGrp="1"/>
          </p:cNvSpPr>
          <p:nvPr>
            <p:ph type="title"/>
          </p:nvPr>
        </p:nvSpPr>
        <p:spPr/>
        <p:txBody>
          <a:bodyPr/>
          <a:lstStyle/>
          <a:p>
            <a:r>
              <a:rPr lang="el-GR" dirty="0"/>
              <a:t>Αποφάσεις σχετικές με το Τμήμα Δημόσιας Διοίκησης και Προσωπικού</a:t>
            </a:r>
          </a:p>
        </p:txBody>
      </p:sp>
      <p:sp>
        <p:nvSpPr>
          <p:cNvPr id="3" name="Content Placeholder 2">
            <a:extLst>
              <a:ext uri="{FF2B5EF4-FFF2-40B4-BE49-F238E27FC236}">
                <a16:creationId xmlns:a16="http://schemas.microsoft.com/office/drawing/2014/main" id="{69BF8D4A-9FC3-8C74-2D4F-A7E7F755FAE7}"/>
              </a:ext>
            </a:extLst>
          </p:cNvPr>
          <p:cNvSpPr>
            <a:spLocks noGrp="1"/>
          </p:cNvSpPr>
          <p:nvPr>
            <p:ph idx="1"/>
          </p:nvPr>
        </p:nvSpPr>
        <p:spPr>
          <a:xfrm>
            <a:off x="914400" y="1919673"/>
            <a:ext cx="9914860" cy="3524782"/>
          </a:xfrm>
        </p:spPr>
        <p:txBody>
          <a:bodyPr/>
          <a:lstStyle/>
          <a:p>
            <a:pPr algn="just"/>
            <a:r>
              <a:rPr lang="el-GR" dirty="0">
                <a:latin typeface="Arial" panose="020B0604020202020204" pitchFamily="34" charset="0"/>
                <a:cs typeface="Arial" panose="020B0604020202020204" pitchFamily="34" charset="0"/>
              </a:rPr>
              <a:t>Απόφαση / Προειδοποίηση στο Τμήμα Δημόσιας Διοίκησης και Προσωπικού αναφορικά με την παροχή υπηρεσιών για την διεξαγωγή μελέτης για τη ρύθμιση ευέλικτων μορφών απασχόλησης  (Σεπτέμβριος 2022)</a:t>
            </a:r>
          </a:p>
          <a:p>
            <a:pPr algn="just"/>
            <a:r>
              <a:rPr lang="el-GR" dirty="0">
                <a:latin typeface="Arial" panose="020B0604020202020204" pitchFamily="34" charset="0"/>
                <a:cs typeface="Arial" panose="020B0604020202020204" pitchFamily="34" charset="0"/>
              </a:rPr>
              <a:t>Απόφαση / Επίπληξη στο Τμήμα Δημόσιας Διοίκησης και Προσωπικού αναφορικά με παραβίαση προσωπικών δεδομένων από το Κέντρο Εξυπηρέτησης του Πολίτη στο </a:t>
            </a:r>
            <a:r>
              <a:rPr lang="el-GR" dirty="0" err="1">
                <a:latin typeface="Arial" panose="020B0604020202020204" pitchFamily="34" charset="0"/>
                <a:cs typeface="Arial" panose="020B0604020202020204" pitchFamily="34" charset="0"/>
              </a:rPr>
              <a:t>Κολόσσι</a:t>
            </a:r>
            <a:r>
              <a:rPr lang="el-GR" dirty="0">
                <a:latin typeface="Arial" panose="020B0604020202020204" pitchFamily="34" charset="0"/>
                <a:cs typeface="Arial" panose="020B0604020202020204" pitchFamily="34" charset="0"/>
              </a:rPr>
              <a:t> (απώλεια φακέλου) (Οκτώβριος 2022) </a:t>
            </a:r>
          </a:p>
        </p:txBody>
      </p:sp>
      <p:pic>
        <p:nvPicPr>
          <p:cNvPr id="4" name="Picture 3">
            <a:extLst>
              <a:ext uri="{FF2B5EF4-FFF2-40B4-BE49-F238E27FC236}">
                <a16:creationId xmlns:a16="http://schemas.microsoft.com/office/drawing/2014/main" id="{8A6DB7AA-4B8F-6534-7BC3-CF59AA9824D9}"/>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F8C544A6-AAF6-E1B5-2D3E-6FF921C1E6D9}"/>
              </a:ext>
            </a:extLst>
          </p:cNvPr>
          <p:cNvSpPr>
            <a:spLocks noGrp="1"/>
          </p:cNvSpPr>
          <p:nvPr>
            <p:ph type="sldNum" sz="quarter" idx="12"/>
          </p:nvPr>
        </p:nvSpPr>
        <p:spPr/>
        <p:txBody>
          <a:bodyPr/>
          <a:lstStyle/>
          <a:p>
            <a:fld id="{08AB70BE-1769-45B8-85A6-0C837432C7E6}" type="slidenum">
              <a:rPr lang="en-US" smtClean="0"/>
              <a:t>23</a:t>
            </a:fld>
            <a:endParaRPr lang="en-US"/>
          </a:p>
        </p:txBody>
      </p:sp>
    </p:spTree>
    <p:extLst>
      <p:ext uri="{BB962C8B-B14F-4D97-AF65-F5344CB8AC3E}">
        <p14:creationId xmlns:p14="http://schemas.microsoft.com/office/powerpoint/2010/main" val="3759387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D92B64-E782-FC15-F82A-615FF3B33603}"/>
              </a:ext>
            </a:extLst>
          </p:cNvPr>
          <p:cNvSpPr>
            <a:spLocks noGrp="1"/>
          </p:cNvSpPr>
          <p:nvPr>
            <p:ph idx="1"/>
          </p:nvPr>
        </p:nvSpPr>
        <p:spPr/>
        <p:txBody>
          <a:bodyPr/>
          <a:lstStyle/>
          <a:p>
            <a:pPr marL="0" indent="0">
              <a:buNone/>
            </a:pPr>
            <a:endParaRPr lang="en-US" sz="3600" b="1" dirty="0">
              <a:solidFill>
                <a:schemeClr val="accent2">
                  <a:lumMod val="75000"/>
                </a:schemeClr>
              </a:solidFill>
              <a:latin typeface="Arial" panose="020B0604020202020204" pitchFamily="34" charset="0"/>
              <a:cs typeface="Arial" panose="020B0604020202020204" pitchFamily="34" charset="0"/>
            </a:endParaRPr>
          </a:p>
          <a:p>
            <a:pPr marL="0" indent="0">
              <a:buNone/>
            </a:pPr>
            <a:r>
              <a:rPr lang="el-GR" sz="3600" b="1" dirty="0">
                <a:solidFill>
                  <a:schemeClr val="accent2">
                    <a:lumMod val="75000"/>
                  </a:schemeClr>
                </a:solidFill>
                <a:latin typeface="Arial" panose="020B0604020202020204" pitchFamily="34" charset="0"/>
                <a:cs typeface="Arial" panose="020B0604020202020204" pitchFamily="34" charset="0"/>
              </a:rPr>
              <a:t>Ευχαριστώ για την προσοχή σας!</a:t>
            </a:r>
            <a:endParaRPr lang="en-US" sz="3600" dirty="0">
              <a:solidFill>
                <a:schemeClr val="accent2">
                  <a:lumMod val="75000"/>
                </a:schemeClr>
              </a:solidFill>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F57FB144-6E6D-0A1A-FD2B-8CDB9F293D15}"/>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3175F2E8-35F2-FB2B-8D03-F532088BF739}"/>
              </a:ext>
            </a:extLst>
          </p:cNvPr>
          <p:cNvSpPr>
            <a:spLocks noGrp="1"/>
          </p:cNvSpPr>
          <p:nvPr>
            <p:ph type="sldNum" sz="quarter" idx="12"/>
          </p:nvPr>
        </p:nvSpPr>
        <p:spPr/>
        <p:txBody>
          <a:bodyPr/>
          <a:lstStyle/>
          <a:p>
            <a:fld id="{08AB70BE-1769-45B8-85A6-0C837432C7E6}" type="slidenum">
              <a:rPr lang="en-US" smtClean="0"/>
              <a:t>24</a:t>
            </a:fld>
            <a:endParaRPr lang="en-US"/>
          </a:p>
        </p:txBody>
      </p:sp>
    </p:spTree>
    <p:extLst>
      <p:ext uri="{BB962C8B-B14F-4D97-AF65-F5344CB8AC3E}">
        <p14:creationId xmlns:p14="http://schemas.microsoft.com/office/powerpoint/2010/main" val="4221120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666A5-FE26-0E2B-4765-C6ADC31C9FF1}"/>
              </a:ext>
            </a:extLst>
          </p:cNvPr>
          <p:cNvSpPr>
            <a:spLocks noGrp="1"/>
          </p:cNvSpPr>
          <p:nvPr>
            <p:ph idx="1"/>
          </p:nvPr>
        </p:nvSpPr>
        <p:spPr>
          <a:xfrm>
            <a:off x="914400" y="906011"/>
            <a:ext cx="5041783" cy="4303553"/>
          </a:xfrm>
        </p:spPr>
        <p:txBody>
          <a:bodyPr>
            <a:normAutofit fontScale="92500" lnSpcReduction="20000"/>
          </a:bodyPr>
          <a:lstStyle/>
          <a:p>
            <a:pPr marL="0" indent="0">
              <a:buNone/>
            </a:pPr>
            <a:r>
              <a:rPr lang="el-GR" sz="2000" b="1" dirty="0">
                <a:solidFill>
                  <a:srgbClr val="18818C"/>
                </a:solidFill>
                <a:latin typeface="Arial" panose="020B0604020202020204" pitchFamily="34" charset="0"/>
                <a:cs typeface="Arial" panose="020B0604020202020204" pitchFamily="34" charset="0"/>
              </a:rPr>
              <a:t>Γραφείο Επιτρόπου Προστασίας</a:t>
            </a:r>
          </a:p>
          <a:p>
            <a:pPr marL="0" indent="0">
              <a:buNone/>
            </a:pPr>
            <a:r>
              <a:rPr lang="el-GR" sz="2000" b="1" dirty="0">
                <a:solidFill>
                  <a:srgbClr val="18818C"/>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2000" dirty="0">
              <a:solidFill>
                <a:srgbClr val="18818C"/>
              </a:solidFill>
              <a:latin typeface="Arial" panose="020B0604020202020204" pitchFamily="34" charset="0"/>
              <a:cs typeface="Arial" panose="020B0604020202020204" pitchFamily="34" charset="0"/>
            </a:endParaRPr>
          </a:p>
          <a:p>
            <a:pPr marL="0" indent="0">
              <a:buNone/>
            </a:pPr>
            <a:r>
              <a:rPr lang="el-GR" sz="2000" dirty="0">
                <a:solidFill>
                  <a:srgbClr val="18818C"/>
                </a:solidFill>
                <a:latin typeface="Arial" panose="020B0604020202020204" pitchFamily="34" charset="0"/>
                <a:cs typeface="Arial" panose="020B0604020202020204" pitchFamily="34" charset="0"/>
              </a:rPr>
              <a:t>Κυπρ</a:t>
            </a:r>
            <a:r>
              <a:rPr lang="el-GR" dirty="0">
                <a:solidFill>
                  <a:srgbClr val="18818C"/>
                </a:solidFill>
                <a:latin typeface="Arial" panose="020B0604020202020204" pitchFamily="34" charset="0"/>
                <a:cs typeface="Arial" panose="020B0604020202020204" pitchFamily="34" charset="0"/>
              </a:rPr>
              <a:t>άνορος 15</a:t>
            </a:r>
            <a:r>
              <a:rPr lang="el-GR" sz="2000" dirty="0">
                <a:solidFill>
                  <a:srgbClr val="18818C"/>
                </a:solidFill>
                <a:latin typeface="Arial" panose="020B0604020202020204" pitchFamily="34" charset="0"/>
                <a:cs typeface="Arial" panose="020B0604020202020204" pitchFamily="34" charset="0"/>
              </a:rPr>
              <a:t>, 1061 Λευκωσία</a:t>
            </a:r>
          </a:p>
          <a:p>
            <a:pPr marL="0" indent="0">
              <a:buNone/>
            </a:pPr>
            <a:r>
              <a:rPr lang="el-GR" sz="2000" dirty="0">
                <a:solidFill>
                  <a:srgbClr val="18818C"/>
                </a:solidFill>
                <a:latin typeface="Arial" panose="020B0604020202020204" pitchFamily="34" charset="0"/>
                <a:cs typeface="Arial" panose="020B0604020202020204" pitchFamily="34" charset="0"/>
              </a:rPr>
              <a:t>Τ.Θ. 23378, 1682 Λευκωσία</a:t>
            </a:r>
          </a:p>
          <a:p>
            <a:pPr marL="0" indent="0">
              <a:buNone/>
            </a:pPr>
            <a:endParaRPr lang="el-GR" sz="2000" dirty="0">
              <a:solidFill>
                <a:srgbClr val="18818C"/>
              </a:solidFill>
              <a:latin typeface="Arial" panose="020B0604020202020204" pitchFamily="34" charset="0"/>
              <a:cs typeface="Arial" panose="020B0604020202020204" pitchFamily="34" charset="0"/>
            </a:endParaRPr>
          </a:p>
          <a:p>
            <a:pPr marL="0" indent="0">
              <a:buNone/>
            </a:pPr>
            <a:r>
              <a:rPr lang="el-GR" sz="2000" dirty="0" err="1">
                <a:solidFill>
                  <a:srgbClr val="18818C"/>
                </a:solidFill>
                <a:latin typeface="Arial" panose="020B0604020202020204" pitchFamily="34" charset="0"/>
                <a:cs typeface="Arial" panose="020B0604020202020204" pitchFamily="34" charset="0"/>
              </a:rPr>
              <a:t>Τηλ</a:t>
            </a:r>
            <a:r>
              <a:rPr lang="el-GR" sz="2000" dirty="0">
                <a:solidFill>
                  <a:srgbClr val="18818C"/>
                </a:solidFill>
                <a:latin typeface="Arial" panose="020B0604020202020204" pitchFamily="34" charset="0"/>
                <a:cs typeface="Arial" panose="020B0604020202020204" pitchFamily="34" charset="0"/>
              </a:rPr>
              <a:t>.: 22818456, Φαξ: 22304565</a:t>
            </a:r>
          </a:p>
          <a:p>
            <a:pPr marL="0" indent="0">
              <a:buNone/>
            </a:pPr>
            <a:r>
              <a:rPr lang="el-GR" sz="2000" dirty="0">
                <a:solidFill>
                  <a:srgbClr val="18818C"/>
                </a:solidFill>
                <a:latin typeface="Arial" panose="020B0604020202020204" pitchFamily="34" charset="0"/>
                <a:cs typeface="Arial" panose="020B0604020202020204" pitchFamily="34" charset="0"/>
              </a:rPr>
              <a:t>E-</a:t>
            </a:r>
            <a:r>
              <a:rPr lang="el-GR" sz="2000" dirty="0" err="1">
                <a:solidFill>
                  <a:srgbClr val="18818C"/>
                </a:solidFill>
                <a:latin typeface="Arial" panose="020B0604020202020204" pitchFamily="34" charset="0"/>
                <a:cs typeface="Arial" panose="020B0604020202020204" pitchFamily="34" charset="0"/>
              </a:rPr>
              <a:t>mail</a:t>
            </a:r>
            <a:r>
              <a:rPr lang="el-GR" sz="2000" dirty="0">
                <a:solidFill>
                  <a:srgbClr val="18818C"/>
                </a:solidFill>
                <a:latin typeface="Arial" panose="020B0604020202020204" pitchFamily="34" charset="0"/>
                <a:cs typeface="Arial" panose="020B0604020202020204" pitchFamily="34" charset="0"/>
              </a:rPr>
              <a:t>: </a:t>
            </a:r>
            <a:r>
              <a:rPr lang="el-GR" sz="2000" u="sng" dirty="0">
                <a:solidFill>
                  <a:srgbClr val="18818C"/>
                </a:solidFill>
                <a:latin typeface="Arial" panose="020B0604020202020204" pitchFamily="34" charset="0"/>
                <a:cs typeface="Arial" panose="020B0604020202020204" pitchFamily="34" charset="0"/>
              </a:rPr>
              <a:t>commissioner@dataprotection.gov.cy</a:t>
            </a:r>
          </a:p>
          <a:p>
            <a:pPr marL="0" indent="0">
              <a:buNone/>
            </a:pPr>
            <a:endParaRPr lang="el-GR" sz="2000" dirty="0">
              <a:solidFill>
                <a:srgbClr val="18818C"/>
              </a:solidFill>
              <a:latin typeface="Arial" panose="020B0604020202020204" pitchFamily="34" charset="0"/>
              <a:cs typeface="Arial" panose="020B0604020202020204" pitchFamily="34" charset="0"/>
            </a:endParaRPr>
          </a:p>
          <a:p>
            <a:pPr marL="0" indent="0">
              <a:buNone/>
            </a:pPr>
            <a:r>
              <a:rPr lang="el-GR" sz="2000" dirty="0">
                <a:solidFill>
                  <a:srgbClr val="18818C"/>
                </a:solidFill>
                <a:latin typeface="Arial" panose="020B0604020202020204" pitchFamily="34" charset="0"/>
                <a:cs typeface="Arial" panose="020B0604020202020204" pitchFamily="34" charset="0"/>
              </a:rPr>
              <a:t>www.dataprotection.gov.cy </a:t>
            </a:r>
          </a:p>
          <a:p>
            <a:endParaRPr lang="el-GR" dirty="0"/>
          </a:p>
        </p:txBody>
      </p:sp>
      <p:pic>
        <p:nvPicPr>
          <p:cNvPr id="4" name="Picture 3">
            <a:extLst>
              <a:ext uri="{FF2B5EF4-FFF2-40B4-BE49-F238E27FC236}">
                <a16:creationId xmlns:a16="http://schemas.microsoft.com/office/drawing/2014/main" id="{1B8730B6-D94B-4235-6A8E-46DB077FFD43}"/>
              </a:ext>
            </a:extLst>
          </p:cNvPr>
          <p:cNvPicPr>
            <a:picLocks noChangeAspect="1"/>
          </p:cNvPicPr>
          <p:nvPr/>
        </p:nvPicPr>
        <p:blipFill>
          <a:blip r:embed="rId2"/>
          <a:stretch>
            <a:fillRect/>
          </a:stretch>
        </p:blipFill>
        <p:spPr>
          <a:xfrm>
            <a:off x="193120" y="5911264"/>
            <a:ext cx="712136" cy="712136"/>
          </a:xfrm>
          <a:prstGeom prst="rect">
            <a:avLst/>
          </a:prstGeom>
        </p:spPr>
      </p:pic>
      <p:sp>
        <p:nvSpPr>
          <p:cNvPr id="2" name="Slide Number Placeholder 1">
            <a:extLst>
              <a:ext uri="{FF2B5EF4-FFF2-40B4-BE49-F238E27FC236}">
                <a16:creationId xmlns:a16="http://schemas.microsoft.com/office/drawing/2014/main" id="{58164E80-ECCD-048F-4FBD-B85D7A6C6583}"/>
              </a:ext>
            </a:extLst>
          </p:cNvPr>
          <p:cNvSpPr>
            <a:spLocks noGrp="1"/>
          </p:cNvSpPr>
          <p:nvPr>
            <p:ph type="sldNum" sz="quarter" idx="12"/>
          </p:nvPr>
        </p:nvSpPr>
        <p:spPr/>
        <p:txBody>
          <a:bodyPr/>
          <a:lstStyle/>
          <a:p>
            <a:fld id="{08AB70BE-1769-45B8-85A6-0C837432C7E6}" type="slidenum">
              <a:rPr lang="en-US" smtClean="0"/>
              <a:t>25</a:t>
            </a:fld>
            <a:endParaRPr lang="en-US"/>
          </a:p>
        </p:txBody>
      </p:sp>
      <p:sp>
        <p:nvSpPr>
          <p:cNvPr id="6" name="TextBox 5">
            <a:extLst>
              <a:ext uri="{FF2B5EF4-FFF2-40B4-BE49-F238E27FC236}">
                <a16:creationId xmlns:a16="http://schemas.microsoft.com/office/drawing/2014/main" id="{1B3FBDFC-017F-6880-B655-DC0E655603EE}"/>
              </a:ext>
            </a:extLst>
          </p:cNvPr>
          <p:cNvSpPr txBox="1"/>
          <p:nvPr/>
        </p:nvSpPr>
        <p:spPr>
          <a:xfrm>
            <a:off x="6367549" y="721453"/>
            <a:ext cx="4910051" cy="4539704"/>
          </a:xfrm>
          <a:prstGeom prst="rect">
            <a:avLst/>
          </a:prstGeom>
          <a:noFill/>
        </p:spPr>
        <p:txBody>
          <a:bodyPr wrap="square" rtlCol="0">
            <a:spAutoFit/>
          </a:bodyPr>
          <a:lstStyle/>
          <a:p>
            <a:endParaRPr lang="en-US" dirty="0"/>
          </a:p>
          <a:p>
            <a:r>
              <a:rPr lang="el-GR" sz="1900" b="1" dirty="0">
                <a:solidFill>
                  <a:srgbClr val="18818C"/>
                </a:solidFill>
                <a:latin typeface="Arial" panose="020B0604020202020204" pitchFamily="34" charset="0"/>
                <a:cs typeface="Arial" panose="020B0604020202020204" pitchFamily="34" charset="0"/>
              </a:rPr>
              <a:t>Γραφείο Επιτρόπου Πληροφοριών</a:t>
            </a:r>
          </a:p>
          <a:p>
            <a:endParaRPr lang="en-US" dirty="0"/>
          </a:p>
          <a:p>
            <a:endParaRPr lang="el-GR" sz="1900" dirty="0">
              <a:solidFill>
                <a:srgbClr val="18818C"/>
              </a:solidFill>
              <a:latin typeface="Arial" panose="020B0604020202020204" pitchFamily="34" charset="0"/>
              <a:cs typeface="Arial" panose="020B0604020202020204" pitchFamily="34" charset="0"/>
            </a:endParaRPr>
          </a:p>
          <a:p>
            <a:endParaRPr lang="el-GR" sz="1900" dirty="0">
              <a:solidFill>
                <a:srgbClr val="18818C"/>
              </a:solidFill>
              <a:latin typeface="Arial" panose="020B0604020202020204" pitchFamily="34" charset="0"/>
              <a:cs typeface="Arial" panose="020B0604020202020204" pitchFamily="34" charset="0"/>
            </a:endParaRPr>
          </a:p>
          <a:p>
            <a:r>
              <a:rPr lang="el-GR" sz="1900" dirty="0" err="1">
                <a:solidFill>
                  <a:srgbClr val="18818C"/>
                </a:solidFill>
                <a:latin typeface="Arial" panose="020B0604020202020204" pitchFamily="34" charset="0"/>
                <a:cs typeface="Arial" panose="020B0604020202020204" pitchFamily="34" charset="0"/>
              </a:rPr>
              <a:t>Τηλ</a:t>
            </a:r>
            <a:r>
              <a:rPr lang="el-GR" sz="1900" dirty="0">
                <a:solidFill>
                  <a:srgbClr val="18818C"/>
                </a:solidFill>
                <a:latin typeface="Arial" panose="020B0604020202020204" pitchFamily="34" charset="0"/>
                <a:cs typeface="Arial" panose="020B0604020202020204" pitchFamily="34" charset="0"/>
              </a:rPr>
              <a:t>.: 22309000</a:t>
            </a:r>
            <a:endParaRPr lang="en-US" sz="1900" dirty="0">
              <a:solidFill>
                <a:srgbClr val="18818C"/>
              </a:solidFill>
              <a:latin typeface="Arial" panose="020B0604020202020204" pitchFamily="34" charset="0"/>
              <a:cs typeface="Arial" panose="020B0604020202020204" pitchFamily="34" charset="0"/>
            </a:endParaRPr>
          </a:p>
          <a:p>
            <a:r>
              <a:rPr lang="el-GR" sz="1900" dirty="0">
                <a:solidFill>
                  <a:srgbClr val="18818C"/>
                </a:solidFill>
                <a:latin typeface="Arial" panose="020B0604020202020204" pitchFamily="34" charset="0"/>
                <a:cs typeface="Arial" panose="020B0604020202020204" pitchFamily="34" charset="0"/>
              </a:rPr>
              <a:t>Φαξ: 22309001</a:t>
            </a:r>
          </a:p>
          <a:p>
            <a:endParaRPr lang="el-GR" sz="1900" dirty="0">
              <a:solidFill>
                <a:srgbClr val="18818C"/>
              </a:solidFill>
              <a:latin typeface="Arial" panose="020B0604020202020204" pitchFamily="34" charset="0"/>
              <a:cs typeface="Arial" panose="020B0604020202020204" pitchFamily="34" charset="0"/>
            </a:endParaRPr>
          </a:p>
          <a:p>
            <a:endParaRPr lang="en-US" sz="1600" dirty="0">
              <a:solidFill>
                <a:srgbClr val="18818C"/>
              </a:solidFill>
              <a:latin typeface="Arial" panose="020B0604020202020204" pitchFamily="34" charset="0"/>
              <a:cs typeface="Arial" panose="020B0604020202020204" pitchFamily="34" charset="0"/>
            </a:endParaRPr>
          </a:p>
          <a:p>
            <a:endParaRPr lang="en-US" sz="1600" dirty="0">
              <a:solidFill>
                <a:srgbClr val="18818C"/>
              </a:solidFill>
              <a:latin typeface="Arial" panose="020B0604020202020204" pitchFamily="34" charset="0"/>
              <a:cs typeface="Arial" panose="020B0604020202020204" pitchFamily="34" charset="0"/>
            </a:endParaRPr>
          </a:p>
          <a:p>
            <a:r>
              <a:rPr lang="en-US" sz="1600" dirty="0">
                <a:solidFill>
                  <a:srgbClr val="18818C"/>
                </a:solidFill>
                <a:latin typeface="Arial" panose="020B0604020202020204" pitchFamily="34" charset="0"/>
                <a:cs typeface="Arial" panose="020B0604020202020204" pitchFamily="34" charset="0"/>
              </a:rPr>
              <a:t>E-mail: </a:t>
            </a:r>
            <a:r>
              <a:rPr lang="en-US" sz="1600" u="sng" dirty="0">
                <a:solidFill>
                  <a:srgbClr val="18818C"/>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commissioner@informationcommissioner.gov.cy</a:t>
            </a:r>
            <a:endParaRPr lang="en-US" sz="1600" u="sng" dirty="0">
              <a:solidFill>
                <a:srgbClr val="18818C"/>
              </a:solidFill>
              <a:latin typeface="Arial" panose="020B0604020202020204" pitchFamily="34" charset="0"/>
              <a:cs typeface="Arial" panose="020B0604020202020204" pitchFamily="34" charset="0"/>
            </a:endParaRPr>
          </a:p>
          <a:p>
            <a:endParaRPr lang="en-US" sz="1900" u="sng" dirty="0">
              <a:solidFill>
                <a:srgbClr val="18818C"/>
              </a:solidFill>
              <a:latin typeface="Arial" panose="020B0604020202020204" pitchFamily="34" charset="0"/>
              <a:cs typeface="Arial" panose="020B0604020202020204" pitchFamily="34" charset="0"/>
            </a:endParaRPr>
          </a:p>
          <a:p>
            <a:endParaRPr lang="en-US" sz="1900" dirty="0">
              <a:solidFill>
                <a:srgbClr val="18818C"/>
              </a:solidFill>
              <a:latin typeface="Arial" panose="020B0604020202020204" pitchFamily="34" charset="0"/>
              <a:cs typeface="Arial" panose="020B0604020202020204" pitchFamily="34" charset="0"/>
            </a:endParaRPr>
          </a:p>
          <a:p>
            <a:r>
              <a:rPr lang="en-US" sz="1900" dirty="0">
                <a:solidFill>
                  <a:srgbClr val="18818C"/>
                </a:solidFill>
                <a:latin typeface="Arial" panose="020B0604020202020204" pitchFamily="34" charset="0"/>
                <a:cs typeface="Arial" panose="020B0604020202020204" pitchFamily="34" charset="0"/>
              </a:rPr>
              <a:t>www.informationcommissioner.gov.cy</a:t>
            </a:r>
            <a:endParaRPr lang="el-GR" sz="1900" dirty="0">
              <a:solidFill>
                <a:srgbClr val="18818C"/>
              </a:solidFill>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50849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AC41A1-9FCA-AF98-F633-CCC6B582B5E4}"/>
              </a:ext>
            </a:extLst>
          </p:cNvPr>
          <p:cNvSpPr>
            <a:spLocks noGrp="1"/>
          </p:cNvSpPr>
          <p:nvPr>
            <p:ph idx="1"/>
          </p:nvPr>
        </p:nvSpPr>
        <p:spPr>
          <a:xfrm>
            <a:off x="748145" y="831273"/>
            <a:ext cx="10081115" cy="5211718"/>
          </a:xfrm>
        </p:spPr>
        <p:txBody>
          <a:bodyPr>
            <a:normAutofit/>
          </a:bodyPr>
          <a:lstStyle/>
          <a:p>
            <a:pPr marL="0" indent="0" algn="just">
              <a:lnSpc>
                <a:spcPct val="100000"/>
              </a:lnSpc>
              <a:spcBef>
                <a:spcPct val="0"/>
              </a:spcBef>
              <a:buNone/>
            </a:pPr>
            <a:r>
              <a:rPr lang="el-GR" sz="2200" b="1" dirty="0">
                <a:solidFill>
                  <a:schemeClr val="accent2"/>
                </a:solidFill>
                <a:latin typeface="Arial" panose="020B0604020202020204" pitchFamily="34" charset="0"/>
                <a:ea typeface="+mj-ea"/>
                <a:cs typeface="Arial" panose="020B0604020202020204" pitchFamily="34" charset="0"/>
              </a:rPr>
              <a:t>Ευρωπαϊκή Σύμβαση Δικαιωμάτων του Ανθρώπου</a:t>
            </a:r>
          </a:p>
          <a:p>
            <a:pPr marL="0" indent="0" algn="just">
              <a:buNone/>
            </a:pPr>
            <a:r>
              <a:rPr lang="el-GR" sz="2200" dirty="0">
                <a:latin typeface="Arial" panose="020B0604020202020204" pitchFamily="34" charset="0"/>
                <a:cs typeface="Arial" panose="020B0604020202020204" pitchFamily="34" charset="0"/>
              </a:rPr>
              <a:t>Άρθρο 8: Δικαίωμα σεβασμού της ιδιωτικής και οικογενειακής ζωής</a:t>
            </a:r>
          </a:p>
          <a:p>
            <a:pPr marL="0" indent="0" algn="just">
              <a:buNone/>
            </a:pPr>
            <a:r>
              <a:rPr lang="el-GR" sz="2200" b="1" dirty="0">
                <a:solidFill>
                  <a:schemeClr val="accent2"/>
                </a:solidFill>
                <a:latin typeface="Arial" panose="020B0604020202020204" pitchFamily="34" charset="0"/>
                <a:ea typeface="+mj-ea"/>
                <a:cs typeface="Arial" panose="020B0604020202020204" pitchFamily="34" charset="0"/>
              </a:rPr>
              <a:t>Χάρτης των θεμελιωδών δικαιωμάτων της Ευρωπαϊκής Ένωσης</a:t>
            </a:r>
          </a:p>
          <a:p>
            <a:pPr marL="0" indent="0" algn="just">
              <a:buNone/>
            </a:pPr>
            <a:r>
              <a:rPr lang="el-GR" sz="2200" dirty="0">
                <a:solidFill>
                  <a:srgbClr val="000000"/>
                </a:solidFill>
                <a:effectLst/>
                <a:latin typeface="Arial" panose="020B0604020202020204" pitchFamily="34" charset="0"/>
                <a:cs typeface="Arial" panose="020B0604020202020204" pitchFamily="34" charset="0"/>
              </a:rPr>
              <a:t>Άρθρο 7: Σεβασμός της ιδιωτικής και οικογενειακής ζωής</a:t>
            </a:r>
          </a:p>
          <a:p>
            <a:pPr marL="0" indent="0" algn="just">
              <a:buNone/>
            </a:pPr>
            <a:r>
              <a:rPr lang="el-GR" sz="2200" dirty="0">
                <a:solidFill>
                  <a:srgbClr val="000000"/>
                </a:solidFill>
                <a:effectLst/>
                <a:latin typeface="Arial" panose="020B0604020202020204" pitchFamily="34" charset="0"/>
                <a:cs typeface="Arial" panose="020B0604020202020204" pitchFamily="34" charset="0"/>
              </a:rPr>
              <a:t>Άρθρο 8: Προστασία των δεδομένων προσωπικού χαρακτήρα</a:t>
            </a:r>
          </a:p>
          <a:p>
            <a:pPr marL="0" indent="0" algn="just">
              <a:buNone/>
            </a:pPr>
            <a:r>
              <a:rPr lang="el-GR" sz="2200" b="1" dirty="0">
                <a:solidFill>
                  <a:schemeClr val="accent2"/>
                </a:solidFill>
                <a:latin typeface="Arial" panose="020B0604020202020204" pitchFamily="34" charset="0"/>
                <a:ea typeface="+mj-ea"/>
                <a:cs typeface="Arial" panose="020B0604020202020204" pitchFamily="34" charset="0"/>
              </a:rPr>
              <a:t>Σύνταγμα της Κυπριακής Δημοκρατίας</a:t>
            </a:r>
          </a:p>
          <a:p>
            <a:pPr marL="0" indent="0" algn="just">
              <a:buNone/>
            </a:pPr>
            <a:r>
              <a:rPr lang="el-GR" sz="2200" b="0" i="0" dirty="0">
                <a:solidFill>
                  <a:srgbClr val="3C4043"/>
                </a:solidFill>
                <a:effectLst/>
                <a:latin typeface="Arial" panose="020B0604020202020204" pitchFamily="34" charset="0"/>
                <a:cs typeface="Arial" panose="020B0604020202020204" pitchFamily="34" charset="0"/>
              </a:rPr>
              <a:t>Άρθρο 15: Σεβασμός στην ιδιωτική και οικογενειακή ζωή </a:t>
            </a:r>
          </a:p>
          <a:p>
            <a:pPr marL="0" indent="0" algn="just">
              <a:buNone/>
            </a:pPr>
            <a:r>
              <a:rPr lang="el-GR" sz="2200" b="0" i="0" dirty="0">
                <a:solidFill>
                  <a:srgbClr val="3C4043"/>
                </a:solidFill>
                <a:effectLst/>
                <a:latin typeface="Arial" panose="020B0604020202020204" pitchFamily="34" charset="0"/>
                <a:cs typeface="Arial" panose="020B0604020202020204" pitchFamily="34" charset="0"/>
              </a:rPr>
              <a:t>Άρθρο 17: Απόρρητο της αλληλογραφίας και κάθε άλλης μορφής επικοινωνίας</a:t>
            </a:r>
            <a:endParaRPr lang="el-GR" sz="2200" b="1" i="0" dirty="0">
              <a:solidFill>
                <a:srgbClr val="000000"/>
              </a:solidFill>
              <a:effectLst/>
              <a:latin typeface="Arial" panose="020B0604020202020204" pitchFamily="34" charset="0"/>
              <a:cs typeface="Arial" panose="020B0604020202020204" pitchFamily="34" charset="0"/>
            </a:endParaRPr>
          </a:p>
          <a:p>
            <a:pPr marL="0" indent="0">
              <a:buNone/>
            </a:pPr>
            <a:endParaRPr lang="el-GR" dirty="0"/>
          </a:p>
        </p:txBody>
      </p:sp>
      <p:sp>
        <p:nvSpPr>
          <p:cNvPr id="4" name="Slide Number Placeholder 3">
            <a:extLst>
              <a:ext uri="{FF2B5EF4-FFF2-40B4-BE49-F238E27FC236}">
                <a16:creationId xmlns:a16="http://schemas.microsoft.com/office/drawing/2014/main" id="{25347B56-F1BF-8FC2-57C0-139A4EB98BB0}"/>
              </a:ext>
            </a:extLst>
          </p:cNvPr>
          <p:cNvSpPr>
            <a:spLocks noGrp="1"/>
          </p:cNvSpPr>
          <p:nvPr>
            <p:ph type="sldNum" sz="quarter" idx="12"/>
          </p:nvPr>
        </p:nvSpPr>
        <p:spPr/>
        <p:txBody>
          <a:bodyPr/>
          <a:lstStyle/>
          <a:p>
            <a:fld id="{08AB70BE-1769-45B8-85A6-0C837432C7E6}" type="slidenum">
              <a:rPr lang="en-US" smtClean="0"/>
              <a:t>3</a:t>
            </a:fld>
            <a:endParaRPr lang="en-US"/>
          </a:p>
        </p:txBody>
      </p:sp>
      <p:pic>
        <p:nvPicPr>
          <p:cNvPr id="5" name="Picture 4">
            <a:extLst>
              <a:ext uri="{FF2B5EF4-FFF2-40B4-BE49-F238E27FC236}">
                <a16:creationId xmlns:a16="http://schemas.microsoft.com/office/drawing/2014/main" id="{5E7A271B-83D5-2665-92CC-12C84EF5CDF8}"/>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39319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83B6-7779-CFD4-5521-B67456F54780}"/>
              </a:ext>
            </a:extLst>
          </p:cNvPr>
          <p:cNvSpPr>
            <a:spLocks noGrp="1"/>
          </p:cNvSpPr>
          <p:nvPr>
            <p:ph type="title"/>
          </p:nvPr>
        </p:nvSpPr>
        <p:spPr/>
        <p:txBody>
          <a:bodyPr/>
          <a:lstStyle/>
          <a:p>
            <a:r>
              <a:rPr lang="el-GR" dirty="0"/>
              <a:t>Βασικές </a:t>
            </a:r>
            <a:r>
              <a:rPr lang="el-GR" dirty="0">
                <a:solidFill>
                  <a:srgbClr val="18818C"/>
                </a:solidFill>
              </a:rPr>
              <a:t>έννοιες</a:t>
            </a:r>
          </a:p>
        </p:txBody>
      </p:sp>
      <p:sp>
        <p:nvSpPr>
          <p:cNvPr id="3" name="Content Placeholder 2">
            <a:extLst>
              <a:ext uri="{FF2B5EF4-FFF2-40B4-BE49-F238E27FC236}">
                <a16:creationId xmlns:a16="http://schemas.microsoft.com/office/drawing/2014/main" id="{6C473E83-E146-2B32-4D8A-089400C2CD6F}"/>
              </a:ext>
            </a:extLst>
          </p:cNvPr>
          <p:cNvSpPr>
            <a:spLocks noGrp="1"/>
          </p:cNvSpPr>
          <p:nvPr>
            <p:ph idx="1"/>
          </p:nvPr>
        </p:nvSpPr>
        <p:spPr/>
        <p:txBody>
          <a:bodyPr>
            <a:normAutofit/>
          </a:bodyPr>
          <a:lstStyle/>
          <a:p>
            <a:pPr algn="just"/>
            <a:r>
              <a:rPr lang="el-GR" sz="2200" b="1" dirty="0">
                <a:solidFill>
                  <a:srgbClr val="18818C"/>
                </a:solidFill>
                <a:latin typeface="Arial" panose="020B0604020202020204" pitchFamily="34" charset="0"/>
                <a:cs typeface="Arial" panose="020B0604020202020204" pitchFamily="34" charset="0"/>
              </a:rPr>
              <a:t>Δεδομένα προσωπικού χαρακτήρα</a:t>
            </a:r>
            <a:r>
              <a:rPr lang="el-GR" sz="2200" dirty="0">
                <a:solidFill>
                  <a:srgbClr val="18818C"/>
                </a:solidFill>
                <a:latin typeface="Arial" panose="020B0604020202020204" pitchFamily="34" charset="0"/>
                <a:cs typeface="Arial" panose="020B0604020202020204" pitchFamily="34" charset="0"/>
              </a:rPr>
              <a:t>:</a:t>
            </a:r>
            <a:r>
              <a:rPr lang="el-GR" sz="2200" dirty="0">
                <a:solidFill>
                  <a:srgbClr val="4B6760"/>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κάθε πληροφορία που άμεσα ή έμμεσα ταυτοποιεί ή μπορεί να ταυτοποιήσει ένα φυσικό πρόσωπο εν ζωή («υποκείμενο των δεδομένων») </a:t>
            </a:r>
          </a:p>
          <a:p>
            <a:pPr marL="0" indent="0" algn="just">
              <a:buNone/>
            </a:pPr>
            <a:endParaRPr lang="el-GR" sz="2200" dirty="0">
              <a:solidFill>
                <a:schemeClr val="tx1"/>
              </a:solidFill>
              <a:latin typeface="Arial" panose="020B0604020202020204" pitchFamily="34" charset="0"/>
              <a:cs typeface="Arial" panose="020B0604020202020204" pitchFamily="34" charset="0"/>
            </a:endParaRPr>
          </a:p>
          <a:p>
            <a:pPr algn="just"/>
            <a:r>
              <a:rPr lang="el-GR" sz="2200" b="1" dirty="0">
                <a:solidFill>
                  <a:srgbClr val="18818C"/>
                </a:solidFill>
                <a:latin typeface="Arial" panose="020B0604020202020204" pitchFamily="34" charset="0"/>
                <a:cs typeface="Arial" panose="020B0604020202020204" pitchFamily="34" charset="0"/>
              </a:rPr>
              <a:t>Επεξεργασία</a:t>
            </a:r>
            <a:r>
              <a:rPr lang="el-GR" sz="2200" dirty="0">
                <a:solidFill>
                  <a:srgbClr val="18818C"/>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κάθε πράξη ή σειρά πράξεων (π.χ. συλλογή, κοινοποίηση, διαγραφή </a:t>
            </a:r>
            <a:r>
              <a:rPr lang="el-GR" sz="2200" dirty="0" err="1">
                <a:latin typeface="Arial" panose="020B0604020202020204" pitchFamily="34" charset="0"/>
                <a:cs typeface="Arial" panose="020B0604020202020204" pitchFamily="34" charset="0"/>
              </a:rPr>
              <a:t>κτλ</a:t>
            </a:r>
            <a:r>
              <a:rPr lang="el-GR" sz="2200" dirty="0">
                <a:latin typeface="Arial" panose="020B0604020202020204" pitchFamily="34" charset="0"/>
                <a:cs typeface="Arial" panose="020B0604020202020204" pitchFamily="34" charset="0"/>
              </a:rPr>
              <a:t>) που πραγματοποιείται με ή χωρίς τη χρήση αυτοματοποιημένων μέσων, σε δεδομένα ή σε σύνολα δεδομένων προσωπικού χαρακτήρα</a:t>
            </a:r>
          </a:p>
          <a:p>
            <a:pPr marL="0" indent="0">
              <a:buNone/>
            </a:pPr>
            <a:endParaRPr lang="el-GR" dirty="0"/>
          </a:p>
        </p:txBody>
      </p:sp>
      <p:pic>
        <p:nvPicPr>
          <p:cNvPr id="4" name="Picture 3">
            <a:extLst>
              <a:ext uri="{FF2B5EF4-FFF2-40B4-BE49-F238E27FC236}">
                <a16:creationId xmlns:a16="http://schemas.microsoft.com/office/drawing/2014/main" id="{08D93D0B-9A9C-2921-378B-3F9F4EA0626E}"/>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4F57CF96-6B07-D626-758E-A21483979E29}"/>
              </a:ext>
            </a:extLst>
          </p:cNvPr>
          <p:cNvSpPr>
            <a:spLocks noGrp="1"/>
          </p:cNvSpPr>
          <p:nvPr>
            <p:ph type="sldNum" sz="quarter" idx="12"/>
          </p:nvPr>
        </p:nvSpPr>
        <p:spPr/>
        <p:txBody>
          <a:bodyPr/>
          <a:lstStyle/>
          <a:p>
            <a:fld id="{08AB70BE-1769-45B8-85A6-0C837432C7E6}" type="slidenum">
              <a:rPr lang="en-US" smtClean="0"/>
              <a:t>4</a:t>
            </a:fld>
            <a:endParaRPr lang="en-US"/>
          </a:p>
        </p:txBody>
      </p:sp>
    </p:spTree>
    <p:extLst>
      <p:ext uri="{BB962C8B-B14F-4D97-AF65-F5344CB8AC3E}">
        <p14:creationId xmlns:p14="http://schemas.microsoft.com/office/powerpoint/2010/main" val="352957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E57C0-3DF9-12CA-60FD-ED92018C7891}"/>
              </a:ext>
            </a:extLst>
          </p:cNvPr>
          <p:cNvSpPr>
            <a:spLocks noGrp="1"/>
          </p:cNvSpPr>
          <p:nvPr>
            <p:ph idx="1"/>
          </p:nvPr>
        </p:nvSpPr>
        <p:spPr>
          <a:xfrm>
            <a:off x="914400" y="813732"/>
            <a:ext cx="9914860" cy="5125675"/>
          </a:xfrm>
        </p:spPr>
        <p:txBody>
          <a:bodyPr>
            <a:normAutofit fontScale="92500"/>
          </a:bodyPr>
          <a:lstStyle/>
          <a:p>
            <a:pPr algn="just"/>
            <a:r>
              <a:rPr lang="el-GR" sz="2200" b="1" dirty="0">
                <a:solidFill>
                  <a:srgbClr val="18818C"/>
                </a:solidFill>
                <a:latin typeface="Arial" panose="020B0604020202020204" pitchFamily="34" charset="0"/>
                <a:cs typeface="Arial" panose="020B0604020202020204" pitchFamily="34" charset="0"/>
              </a:rPr>
              <a:t>Υπεύθυνος επεξεργασίας</a:t>
            </a:r>
            <a:r>
              <a:rPr lang="el-GR" sz="2200" dirty="0">
                <a:solidFill>
                  <a:srgbClr val="23568E"/>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 τα μέσα για την επίτευξη των σκοπών αυτών, καθώς και την πολιτική και τα μέτρα ασφαλείας για τη διασφάλιση του απορρήτου και την προστασία των προσωπικών δεδομένων (Τμήμα Δημόσιας Διοίκησης και Προσωπικού)</a:t>
            </a:r>
          </a:p>
          <a:p>
            <a:pPr marL="0" indent="0" algn="just">
              <a:buNone/>
            </a:pPr>
            <a:endParaRPr lang="en-US" sz="2200" dirty="0">
              <a:latin typeface="Arial" panose="020B0604020202020204" pitchFamily="34" charset="0"/>
              <a:cs typeface="Arial" panose="020B0604020202020204" pitchFamily="34" charset="0"/>
            </a:endParaRPr>
          </a:p>
          <a:p>
            <a:pPr algn="just"/>
            <a:r>
              <a:rPr lang="el-GR" sz="2200" b="1" dirty="0">
                <a:solidFill>
                  <a:srgbClr val="18818C"/>
                </a:solidFill>
                <a:latin typeface="Arial" panose="020B0604020202020204" pitchFamily="34" charset="0"/>
                <a:cs typeface="Arial" panose="020B0604020202020204" pitchFamily="34" charset="0"/>
              </a:rPr>
              <a:t>Εκτελών την επεξεργασία</a:t>
            </a:r>
            <a:r>
              <a:rPr lang="el-GR" sz="2200" dirty="0">
                <a:solidFill>
                  <a:srgbClr val="18818C"/>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 Μπορεί να είναι ο οποιοσδήποτε τρίτος που προέρχεται από τον ιδιωτικό τομέα ή και άλλο τμήμα του δημόσιου τομέα (αγορά υπηρεσιών από εταιρείες αναδόχους)</a:t>
            </a:r>
          </a:p>
          <a:p>
            <a:pPr marL="0" indent="0">
              <a:buNone/>
            </a:pPr>
            <a:endParaRPr lang="el-GR" dirty="0"/>
          </a:p>
        </p:txBody>
      </p:sp>
      <p:pic>
        <p:nvPicPr>
          <p:cNvPr id="4" name="Picture 3">
            <a:extLst>
              <a:ext uri="{FF2B5EF4-FFF2-40B4-BE49-F238E27FC236}">
                <a16:creationId xmlns:a16="http://schemas.microsoft.com/office/drawing/2014/main" id="{5E0F7214-8A7D-8E51-CE4E-C7060BAEA4AB}"/>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E2F25571-33EA-849C-4AA2-DDF4FC8EF0A1}"/>
              </a:ext>
            </a:extLst>
          </p:cNvPr>
          <p:cNvSpPr>
            <a:spLocks noGrp="1"/>
          </p:cNvSpPr>
          <p:nvPr>
            <p:ph type="sldNum" sz="quarter" idx="12"/>
          </p:nvPr>
        </p:nvSpPr>
        <p:spPr/>
        <p:txBody>
          <a:bodyPr/>
          <a:lstStyle/>
          <a:p>
            <a:fld id="{08AB70BE-1769-45B8-85A6-0C837432C7E6}" type="slidenum">
              <a:rPr lang="en-US" smtClean="0"/>
              <a:t>5</a:t>
            </a:fld>
            <a:endParaRPr lang="en-US"/>
          </a:p>
        </p:txBody>
      </p:sp>
    </p:spTree>
    <p:extLst>
      <p:ext uri="{BB962C8B-B14F-4D97-AF65-F5344CB8AC3E}">
        <p14:creationId xmlns:p14="http://schemas.microsoft.com/office/powerpoint/2010/main" val="35206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p:txBody>
          <a:bodyPr>
            <a:normAutofit/>
          </a:bodyPr>
          <a:lstStyle/>
          <a:p>
            <a:r>
              <a:rPr lang="el-GR" dirty="0"/>
              <a:t>Βασικές Αρχές Σύννομης Επεξεργασίας Προσωπικών Δεδομένων</a:t>
            </a:r>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p:txBody>
          <a:bodyPr/>
          <a:lstStyle/>
          <a:p>
            <a:pPr algn="just"/>
            <a:r>
              <a:rPr lang="el-GR" sz="2200" dirty="0">
                <a:solidFill>
                  <a:schemeClr val="tx1"/>
                </a:solidFill>
                <a:latin typeface="Arial" panose="020B0604020202020204" pitchFamily="34" charset="0"/>
                <a:cs typeface="Arial" panose="020B0604020202020204" pitchFamily="34" charset="0"/>
              </a:rPr>
              <a:t>Αρχή της Νομιμότητας, Αντικειμενικότητας και Διαφάνειας</a:t>
            </a:r>
          </a:p>
          <a:p>
            <a:pPr algn="just"/>
            <a:r>
              <a:rPr lang="el-GR" sz="2200" dirty="0">
                <a:solidFill>
                  <a:schemeClr val="tx1"/>
                </a:solidFill>
                <a:latin typeface="Arial" panose="020B0604020202020204" pitchFamily="34" charset="0"/>
                <a:cs typeface="Arial" panose="020B0604020202020204" pitchFamily="34" charset="0"/>
              </a:rPr>
              <a:t>Αρχή του Περιορισμού του Σκοπού</a:t>
            </a:r>
          </a:p>
          <a:p>
            <a:pPr algn="just"/>
            <a:r>
              <a:rPr lang="el-GR" sz="2200" dirty="0">
                <a:solidFill>
                  <a:schemeClr val="tx1"/>
                </a:solidFill>
                <a:latin typeface="Arial" panose="020B0604020202020204" pitchFamily="34" charset="0"/>
                <a:cs typeface="Arial" panose="020B0604020202020204" pitchFamily="34" charset="0"/>
              </a:rPr>
              <a:t>Αρχή της Ελαχιστοποίησης των Δεδομένων</a:t>
            </a:r>
          </a:p>
          <a:p>
            <a:pPr algn="just"/>
            <a:r>
              <a:rPr lang="el-GR" sz="2200" dirty="0">
                <a:solidFill>
                  <a:schemeClr val="tx1"/>
                </a:solidFill>
                <a:latin typeface="Arial" panose="020B0604020202020204" pitchFamily="34" charset="0"/>
                <a:cs typeface="Arial" panose="020B0604020202020204" pitchFamily="34" charset="0"/>
              </a:rPr>
              <a:t>Αρχή της Ακρίβειας</a:t>
            </a:r>
          </a:p>
          <a:p>
            <a:pPr algn="just"/>
            <a:r>
              <a:rPr lang="el-GR" sz="2200" dirty="0">
                <a:solidFill>
                  <a:schemeClr val="tx1"/>
                </a:solidFill>
                <a:latin typeface="Arial" panose="020B0604020202020204" pitchFamily="34" charset="0"/>
                <a:cs typeface="Arial" panose="020B0604020202020204" pitchFamily="34" charset="0"/>
              </a:rPr>
              <a:t>Αρχή του Περιορισμού της Περιόδου Αποθήκευσης</a:t>
            </a:r>
          </a:p>
          <a:p>
            <a:pPr algn="just"/>
            <a:r>
              <a:rPr lang="el-GR" sz="2200" dirty="0">
                <a:solidFill>
                  <a:schemeClr val="tx1"/>
                </a:solidFill>
                <a:latin typeface="Arial" panose="020B0604020202020204" pitchFamily="34" charset="0"/>
                <a:cs typeface="Arial" panose="020B0604020202020204" pitchFamily="34" charset="0"/>
              </a:rPr>
              <a:t>Αρχή της Ακεραιότητας και Εμπιστευτικότητας</a:t>
            </a:r>
          </a:p>
          <a:p>
            <a:pPr algn="just"/>
            <a:r>
              <a:rPr lang="el-GR" sz="2200" dirty="0">
                <a:solidFill>
                  <a:schemeClr val="tx1"/>
                </a:solidFill>
                <a:latin typeface="Arial" panose="020B0604020202020204" pitchFamily="34" charset="0"/>
                <a:cs typeface="Arial" panose="020B0604020202020204" pitchFamily="34" charset="0"/>
              </a:rPr>
              <a:t>Αρχή της Λογοδοσίας</a:t>
            </a:r>
          </a:p>
          <a:p>
            <a:endParaRPr lang="el-GR" dirty="0"/>
          </a:p>
        </p:txBody>
      </p:sp>
      <p:pic>
        <p:nvPicPr>
          <p:cNvPr id="4" name="Picture 3">
            <a:extLst>
              <a:ext uri="{FF2B5EF4-FFF2-40B4-BE49-F238E27FC236}">
                <a16:creationId xmlns:a16="http://schemas.microsoft.com/office/drawing/2014/main" id="{A6298534-9653-5324-EA73-F9133C9E67B0}"/>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17CD7B3A-B521-27E5-B37E-96D5650E774B}"/>
              </a:ext>
            </a:extLst>
          </p:cNvPr>
          <p:cNvSpPr>
            <a:spLocks noGrp="1"/>
          </p:cNvSpPr>
          <p:nvPr>
            <p:ph type="sldNum" sz="quarter" idx="12"/>
          </p:nvPr>
        </p:nvSpPr>
        <p:spPr/>
        <p:txBody>
          <a:bodyPr/>
          <a:lstStyle/>
          <a:p>
            <a:fld id="{08AB70BE-1769-45B8-85A6-0C837432C7E6}" type="slidenum">
              <a:rPr lang="en-US" smtClean="0"/>
              <a:t>6</a:t>
            </a:fld>
            <a:endParaRPr lang="en-US"/>
          </a:p>
        </p:txBody>
      </p:sp>
    </p:spTree>
    <p:extLst>
      <p:ext uri="{BB962C8B-B14F-4D97-AF65-F5344CB8AC3E}">
        <p14:creationId xmlns:p14="http://schemas.microsoft.com/office/powerpoint/2010/main" val="100200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2F30-C6E4-2822-EE3B-CE31E6C90C83}"/>
              </a:ext>
            </a:extLst>
          </p:cNvPr>
          <p:cNvSpPr>
            <a:spLocks noGrp="1"/>
          </p:cNvSpPr>
          <p:nvPr>
            <p:ph type="title"/>
          </p:nvPr>
        </p:nvSpPr>
        <p:spPr/>
        <p:txBody>
          <a:bodyPr/>
          <a:lstStyle/>
          <a:p>
            <a:r>
              <a:rPr lang="el-GR" dirty="0"/>
              <a:t>Ειδικές Κατηγορίες Δεδομένων</a:t>
            </a:r>
          </a:p>
        </p:txBody>
      </p:sp>
      <p:sp>
        <p:nvSpPr>
          <p:cNvPr id="3" name="Content Placeholder 2">
            <a:extLst>
              <a:ext uri="{FF2B5EF4-FFF2-40B4-BE49-F238E27FC236}">
                <a16:creationId xmlns:a16="http://schemas.microsoft.com/office/drawing/2014/main" id="{93A32A27-F157-33E7-D231-18C63FF41282}"/>
              </a:ext>
            </a:extLst>
          </p:cNvPr>
          <p:cNvSpPr>
            <a:spLocks noGrp="1"/>
          </p:cNvSpPr>
          <p:nvPr>
            <p:ph idx="1"/>
          </p:nvPr>
        </p:nvSpPr>
        <p:spPr>
          <a:xfrm>
            <a:off x="905256" y="1662544"/>
            <a:ext cx="9924004" cy="4604787"/>
          </a:xfrm>
        </p:spPr>
        <p:txBody>
          <a:bodyPr>
            <a:normAutofit fontScale="92500" lnSpcReduction="20000"/>
          </a:bodyPr>
          <a:lstStyle/>
          <a:p>
            <a:pPr marL="0" indent="0" algn="just">
              <a:buNone/>
            </a:pPr>
            <a:r>
              <a:rPr lang="el-GR" sz="2400" dirty="0">
                <a:latin typeface="Arial" panose="020B0604020202020204" pitchFamily="34" charset="0"/>
                <a:cs typeface="Arial" panose="020B0604020202020204" pitchFamily="34" charset="0"/>
              </a:rPr>
              <a:t>Δεδομένα προσωπικού χαρακτήρα που αποκαλύπτουν:</a:t>
            </a:r>
          </a:p>
          <a:p>
            <a:pPr algn="just"/>
            <a:r>
              <a:rPr lang="el-GR" sz="2400" dirty="0">
                <a:latin typeface="Arial" panose="020B0604020202020204" pitchFamily="34" charset="0"/>
                <a:cs typeface="Arial" panose="020B0604020202020204" pitchFamily="34" charset="0"/>
              </a:rPr>
              <a:t>Φυλετική / εθνοτική καταγωγή</a:t>
            </a:r>
          </a:p>
          <a:p>
            <a:pPr algn="just"/>
            <a:r>
              <a:rPr lang="el-GR" sz="2400" dirty="0">
                <a:latin typeface="Arial" panose="020B0604020202020204" pitchFamily="34" charset="0"/>
                <a:cs typeface="Arial" panose="020B0604020202020204" pitchFamily="34" charset="0"/>
              </a:rPr>
              <a:t>Πολιτικά φρονήματα</a:t>
            </a:r>
          </a:p>
          <a:p>
            <a:pPr algn="just"/>
            <a:r>
              <a:rPr lang="el-GR" sz="2400" dirty="0">
                <a:latin typeface="Arial" panose="020B0604020202020204" pitchFamily="34" charset="0"/>
                <a:cs typeface="Arial" panose="020B0604020202020204" pitchFamily="34" charset="0"/>
              </a:rPr>
              <a:t>Θρησκευτικές / φιλοσοφικές πεποιθήσεις</a:t>
            </a:r>
          </a:p>
          <a:p>
            <a:pPr algn="just"/>
            <a:r>
              <a:rPr lang="el-GR" sz="2400" dirty="0">
                <a:latin typeface="Arial" panose="020B0604020202020204" pitchFamily="34" charset="0"/>
                <a:cs typeface="Arial" panose="020B0604020202020204" pitchFamily="34" charset="0"/>
              </a:rPr>
              <a:t>Συμμετοχή σε συνδικαλιστική οργάνωση</a:t>
            </a:r>
          </a:p>
          <a:p>
            <a:pPr algn="just"/>
            <a:r>
              <a:rPr lang="el-GR" sz="2400" dirty="0">
                <a:latin typeface="Arial" panose="020B0604020202020204" pitchFamily="34" charset="0"/>
                <a:cs typeface="Arial" panose="020B0604020202020204" pitchFamily="34" charset="0"/>
              </a:rPr>
              <a:t>Σεξουαλική ζωή</a:t>
            </a:r>
          </a:p>
          <a:p>
            <a:pPr algn="just"/>
            <a:r>
              <a:rPr lang="el-GR" sz="2400" dirty="0">
                <a:latin typeface="Arial" panose="020B0604020202020204" pitchFamily="34" charset="0"/>
                <a:cs typeface="Arial" panose="020B0604020202020204" pitchFamily="34" charset="0"/>
              </a:rPr>
              <a:t>Γενετήσιο προσανατολισμό</a:t>
            </a:r>
          </a:p>
          <a:p>
            <a:pPr algn="just"/>
            <a:r>
              <a:rPr lang="el-GR" sz="2400" dirty="0">
                <a:latin typeface="Arial" panose="020B0604020202020204" pitchFamily="34" charset="0"/>
                <a:cs typeface="Arial" panose="020B0604020202020204" pitchFamily="34" charset="0"/>
              </a:rPr>
              <a:t>Γενετικά / βιομετρικά δεδομένα</a:t>
            </a:r>
          </a:p>
          <a:p>
            <a:pPr algn="just"/>
            <a:r>
              <a:rPr lang="el-GR" sz="2400" dirty="0">
                <a:latin typeface="Arial" panose="020B0604020202020204" pitchFamily="34" charset="0"/>
                <a:cs typeface="Arial" panose="020B0604020202020204" pitchFamily="34" charset="0"/>
              </a:rPr>
              <a:t>Δεδομένα υγείας (σχετίζονται με τη σωματική ή ψυχική υγεία ενός φυσικού προσώπου)</a:t>
            </a:r>
            <a:endParaRPr lang="el-GR" sz="2400" b="1" dirty="0">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B8178A40-0E65-0812-AC07-BE922B43B34D}"/>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3501CDF6-1BEE-CBEF-C5BA-795A6B1F1D67}"/>
              </a:ext>
            </a:extLst>
          </p:cNvPr>
          <p:cNvSpPr>
            <a:spLocks noGrp="1"/>
          </p:cNvSpPr>
          <p:nvPr>
            <p:ph type="sldNum" sz="quarter" idx="12"/>
          </p:nvPr>
        </p:nvSpPr>
        <p:spPr/>
        <p:txBody>
          <a:bodyPr/>
          <a:lstStyle/>
          <a:p>
            <a:fld id="{08AB70BE-1769-45B8-85A6-0C837432C7E6}" type="slidenum">
              <a:rPr lang="en-US" smtClean="0"/>
              <a:t>7</a:t>
            </a:fld>
            <a:endParaRPr lang="en-US"/>
          </a:p>
        </p:txBody>
      </p:sp>
    </p:spTree>
    <p:extLst>
      <p:ext uri="{BB962C8B-B14F-4D97-AF65-F5344CB8AC3E}">
        <p14:creationId xmlns:p14="http://schemas.microsoft.com/office/powerpoint/2010/main" val="3531321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5341-BD23-159A-C368-564B7C414D90}"/>
              </a:ext>
            </a:extLst>
          </p:cNvPr>
          <p:cNvSpPr>
            <a:spLocks noGrp="1"/>
          </p:cNvSpPr>
          <p:nvPr>
            <p:ph type="title"/>
          </p:nvPr>
        </p:nvSpPr>
        <p:spPr/>
        <p:txBody>
          <a:bodyPr/>
          <a:lstStyle/>
          <a:p>
            <a:r>
              <a:rPr lang="el-GR" dirty="0"/>
              <a:t>Άρθρο 9 του ΓΚΠΔ: </a:t>
            </a:r>
          </a:p>
        </p:txBody>
      </p:sp>
      <p:sp>
        <p:nvSpPr>
          <p:cNvPr id="3" name="Content Placeholder 2">
            <a:extLst>
              <a:ext uri="{FF2B5EF4-FFF2-40B4-BE49-F238E27FC236}">
                <a16:creationId xmlns:a16="http://schemas.microsoft.com/office/drawing/2014/main" id="{85569910-8F80-1696-DBC3-EA74228F9CAC}"/>
              </a:ext>
            </a:extLst>
          </p:cNvPr>
          <p:cNvSpPr>
            <a:spLocks noGrp="1"/>
          </p:cNvSpPr>
          <p:nvPr>
            <p:ph idx="1"/>
          </p:nvPr>
        </p:nvSpPr>
        <p:spPr/>
        <p:txBody>
          <a:bodyPr>
            <a:normAutofit/>
          </a:bodyPr>
          <a:lstStyle/>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Ο ΓΚΠΔ παρέχει ειδική προστασία για τις ειδικές κατηγορίες δεδομένων («ευαίσθητα δεδομένα»)</a:t>
            </a:r>
          </a:p>
          <a:p>
            <a:pPr marL="0" indent="0" algn="just">
              <a:buNone/>
            </a:pPr>
            <a:endParaRPr lang="el-GR" sz="22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Απαγορεύεται η επεξεργασία ευαίσθητων δεδομένων, εκτός κι αν πληρούται κάποια από τις προϋποθέσεις που αναφέρονται στο Άρθρο 9(2) του ΓΚΠΔ</a:t>
            </a:r>
            <a:endParaRPr lang="el-GR" sz="2200" dirty="0"/>
          </a:p>
        </p:txBody>
      </p:sp>
      <p:pic>
        <p:nvPicPr>
          <p:cNvPr id="4" name="Picture 3">
            <a:extLst>
              <a:ext uri="{FF2B5EF4-FFF2-40B4-BE49-F238E27FC236}">
                <a16:creationId xmlns:a16="http://schemas.microsoft.com/office/drawing/2014/main" id="{14E0B8D7-3EF7-A48E-12F5-77891BF8D768}"/>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F1B7B616-49EC-121C-ABDF-65393E8FFF5B}"/>
              </a:ext>
            </a:extLst>
          </p:cNvPr>
          <p:cNvSpPr>
            <a:spLocks noGrp="1"/>
          </p:cNvSpPr>
          <p:nvPr>
            <p:ph type="sldNum" sz="quarter" idx="12"/>
          </p:nvPr>
        </p:nvSpPr>
        <p:spPr/>
        <p:txBody>
          <a:bodyPr/>
          <a:lstStyle/>
          <a:p>
            <a:fld id="{08AB70BE-1769-45B8-85A6-0C837432C7E6}" type="slidenum">
              <a:rPr lang="en-US" smtClean="0"/>
              <a:t>8</a:t>
            </a:fld>
            <a:endParaRPr lang="en-US"/>
          </a:p>
        </p:txBody>
      </p:sp>
    </p:spTree>
    <p:extLst>
      <p:ext uri="{BB962C8B-B14F-4D97-AF65-F5344CB8AC3E}">
        <p14:creationId xmlns:p14="http://schemas.microsoft.com/office/powerpoint/2010/main" val="317694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3FB95-5E59-EDFD-2436-2DC565A1C0B9}"/>
              </a:ext>
            </a:extLst>
          </p:cNvPr>
          <p:cNvSpPr>
            <a:spLocks noGrp="1"/>
          </p:cNvSpPr>
          <p:nvPr>
            <p:ph type="title"/>
          </p:nvPr>
        </p:nvSpPr>
        <p:spPr/>
        <p:txBody>
          <a:bodyPr/>
          <a:lstStyle/>
          <a:p>
            <a:r>
              <a:rPr lang="el-GR" dirty="0"/>
              <a:t>Παραδείγματα επεξεργασίας </a:t>
            </a:r>
            <a:br>
              <a:rPr lang="el-GR" dirty="0"/>
            </a:br>
            <a:r>
              <a:rPr lang="el-GR" dirty="0"/>
              <a:t>ευαίσθητων δεδομένων</a:t>
            </a:r>
          </a:p>
        </p:txBody>
      </p:sp>
      <p:sp>
        <p:nvSpPr>
          <p:cNvPr id="3" name="Content Placeholder 2">
            <a:extLst>
              <a:ext uri="{FF2B5EF4-FFF2-40B4-BE49-F238E27FC236}">
                <a16:creationId xmlns:a16="http://schemas.microsoft.com/office/drawing/2014/main" id="{0A255A64-0504-A84A-FA85-056C80232C80}"/>
              </a:ext>
            </a:extLst>
          </p:cNvPr>
          <p:cNvSpPr>
            <a:spLocks noGrp="1"/>
          </p:cNvSpPr>
          <p:nvPr>
            <p:ph idx="1"/>
          </p:nvPr>
        </p:nvSpPr>
        <p:spPr>
          <a:xfrm>
            <a:off x="905256" y="1919672"/>
            <a:ext cx="9924004" cy="4347660"/>
          </a:xfrm>
        </p:spPr>
        <p:txBody>
          <a:bodyPr>
            <a:normAutofit fontScale="92500" lnSpcReduction="10000"/>
          </a:bodyPr>
          <a:lstStyle/>
          <a:p>
            <a:pPr algn="just">
              <a:spcBef>
                <a:spcPts val="600"/>
              </a:spcBef>
            </a:pPr>
            <a:r>
              <a:rPr lang="el-GR" sz="2400" dirty="0">
                <a:latin typeface="Arial" panose="020B0604020202020204" pitchFamily="34" charset="0"/>
                <a:cs typeface="Arial" panose="020B0604020202020204" pitchFamily="34" charset="0"/>
              </a:rPr>
              <a:t>Δημόσια υπηρεσία όταν συλλέγει και επεξεργάζεται δεδομένα υγείας (άδειες ασθενείας)</a:t>
            </a:r>
          </a:p>
          <a:p>
            <a:pPr marL="0" indent="0" algn="just">
              <a:spcBef>
                <a:spcPts val="600"/>
              </a:spcBef>
              <a:buNone/>
            </a:pPr>
            <a:endParaRPr lang="el-GR" sz="2400" dirty="0">
              <a:latin typeface="Arial" panose="020B0604020202020204" pitchFamily="34" charset="0"/>
              <a:cs typeface="Arial" panose="020B0604020202020204" pitchFamily="34" charset="0"/>
            </a:endParaRPr>
          </a:p>
          <a:p>
            <a:pPr algn="just">
              <a:spcBef>
                <a:spcPts val="600"/>
              </a:spcBef>
            </a:pPr>
            <a:r>
              <a:rPr lang="el-GR" sz="2400" dirty="0">
                <a:latin typeface="Arial" panose="020B0604020202020204" pitchFamily="34" charset="0"/>
                <a:cs typeface="Arial" panose="020B0604020202020204" pitchFamily="34" charset="0"/>
              </a:rPr>
              <a:t>Δημόσια υπηρεσία όταν συλλέγει και επεξεργάζεται δεδομένα σχετικά με τη συμμετοχή των υπαλλήλων της σε συνδικαλιστικές οργανώσεις</a:t>
            </a:r>
          </a:p>
          <a:p>
            <a:pPr marL="0" indent="0" algn="just">
              <a:spcBef>
                <a:spcPts val="600"/>
              </a:spcBef>
              <a:buNone/>
            </a:pPr>
            <a:endParaRPr lang="el-GR" sz="2400" dirty="0">
              <a:latin typeface="Arial" panose="020B0604020202020204" pitchFamily="34" charset="0"/>
              <a:cs typeface="Arial" panose="020B0604020202020204" pitchFamily="34" charset="0"/>
            </a:endParaRPr>
          </a:p>
          <a:p>
            <a:pPr algn="just"/>
            <a:r>
              <a:rPr lang="el-GR" sz="2400" dirty="0">
                <a:latin typeface="Arial" panose="020B0604020202020204" pitchFamily="34" charset="0"/>
                <a:cs typeface="Arial" panose="020B0604020202020204" pitchFamily="34" charset="0"/>
              </a:rPr>
              <a:t>Δημόσια υπηρεσία συλλέγει και επεξεργάζεται βιομετρικά δεδομένα (τέθηκε ερώτημα για τοποθέτηση συστημάτων ελέγχου ώρας προέλευσης και αποχώρησης υπαλλήλων με χρήση δακτυλικού αποτυπώματος – Κρίθηκε δυσανάλογο και άκρως παρεμβατικό) </a:t>
            </a:r>
          </a:p>
        </p:txBody>
      </p:sp>
      <p:sp>
        <p:nvSpPr>
          <p:cNvPr id="4" name="Slide Number Placeholder 3">
            <a:extLst>
              <a:ext uri="{FF2B5EF4-FFF2-40B4-BE49-F238E27FC236}">
                <a16:creationId xmlns:a16="http://schemas.microsoft.com/office/drawing/2014/main" id="{C46D4DCF-CA69-6214-193B-EED41100642B}"/>
              </a:ext>
            </a:extLst>
          </p:cNvPr>
          <p:cNvSpPr>
            <a:spLocks noGrp="1"/>
          </p:cNvSpPr>
          <p:nvPr>
            <p:ph type="sldNum" sz="quarter" idx="12"/>
          </p:nvPr>
        </p:nvSpPr>
        <p:spPr/>
        <p:txBody>
          <a:bodyPr/>
          <a:lstStyle/>
          <a:p>
            <a:fld id="{08AB70BE-1769-45B8-85A6-0C837432C7E6}" type="slidenum">
              <a:rPr lang="en-US" smtClean="0"/>
              <a:t>9</a:t>
            </a:fld>
            <a:endParaRPr lang="en-US"/>
          </a:p>
        </p:txBody>
      </p:sp>
      <p:pic>
        <p:nvPicPr>
          <p:cNvPr id="5" name="Picture 4">
            <a:extLst>
              <a:ext uri="{FF2B5EF4-FFF2-40B4-BE49-F238E27FC236}">
                <a16:creationId xmlns:a16="http://schemas.microsoft.com/office/drawing/2014/main" id="{E6FBB3FB-BCBC-D9F5-D8A9-B73CD9225A6D}"/>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3185049152"/>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 overlay</Template>
  <TotalTime>2912</TotalTime>
  <Words>1541</Words>
  <PresentationFormat>Widescreen</PresentationFormat>
  <Paragraphs>190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Nova Light</vt:lpstr>
      <vt:lpstr>Calibri</vt:lpstr>
      <vt:lpstr>Elephant</vt:lpstr>
      <vt:lpstr>Wingdings</vt:lpstr>
      <vt:lpstr>ModOverlayVTI</vt:lpstr>
      <vt:lpstr>ΤΜΗΜΑ ΔΗΜΟΣΙΑΣ ΔΙΟΙΚΗΣΗΣ ΚΑΙ ΠΡΟΣΩΠΙΚΟΥ   Νομικό Πλαίσιο Προστασίας Δεδομένων Προσωπικού Χαρακτήρα</vt:lpstr>
      <vt:lpstr>Νομικό πλαίσιο</vt:lpstr>
      <vt:lpstr>PowerPoint Presentation</vt:lpstr>
      <vt:lpstr>Βασικές έννοιες</vt:lpstr>
      <vt:lpstr>PowerPoint Presentation</vt:lpstr>
      <vt:lpstr>Βασικές Αρχές Σύννομης Επεξεργασίας Προσωπικών Δεδομένων</vt:lpstr>
      <vt:lpstr>Ειδικές Κατηγορίες Δεδομένων</vt:lpstr>
      <vt:lpstr>Άρθρο 9 του ΓΚΠΔ: </vt:lpstr>
      <vt:lpstr>Παραδείγματα επεξεργασίας  ευαίσθητων δεδομένων</vt:lpstr>
      <vt:lpstr> Νομιμότητα της επεξεργασίας προσωπικών δεδομένων Άρθρο 6(1) του ΓΚΠΔ </vt:lpstr>
      <vt:lpstr>Κυριότερες Υποχρεώσεις του Τμήματος για την επεξεργασία δεδομένων προσωπικού χαρακτήρα</vt:lpstr>
      <vt:lpstr>PowerPoint Presentation</vt:lpstr>
      <vt:lpstr>Υπεύθυνος Προστασίας Δεδομένων</vt:lpstr>
      <vt:lpstr>Κυριότερες Υποχρεώσεις του Υπευθύνου Προστασίας Δεδομένων</vt:lpstr>
      <vt:lpstr>PowerPoint Presentation</vt:lpstr>
      <vt:lpstr>Δικαιώματα των υποκειμένων των δεδομένων</vt:lpstr>
      <vt:lpstr>Περί Δικαιώματος Πρόσβασης σε Πληροφορίες του Δημόσιου Τομέα Νόμος (Ν. 184(I)/2017)</vt:lpstr>
      <vt:lpstr>Απόλυτες εξαιρέσεις(Άρθρο 19(1))</vt:lpstr>
      <vt:lpstr>Μη απόλυτες εξαιρέσεις (Άρθρο 19(2))</vt:lpstr>
      <vt:lpstr>Ρόλος του Γραφείου Επιτρόπου Προστασίας Δεδομένων Προσωπικού Χαρακτήρα</vt:lpstr>
      <vt:lpstr>Προηγούμενη Διαβούλευση με το Γραφείο</vt:lpstr>
      <vt:lpstr>Από Παράπονα και Γνωστοποιήσεις Περιστατικών Παραβίασης στο Γραφείο, παρατηρείται: </vt:lpstr>
      <vt:lpstr>Αποφάσεις σχετικές με το Τμήμα Δημόσιας Διοίκησης και Προσωπικού</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2023-09-27T12:05:59Z</cp:lastPrinted>
  <dcterms:created xsi:type="dcterms:W3CDTF">2023-03-13T09:10:57Z</dcterms:created>
  <dcterms:modified xsi:type="dcterms:W3CDTF">2023-09-29T04:51:38Z</dcterms:modified>
</cp:coreProperties>
</file>